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57" r:id="rId4"/>
    <p:sldId id="258" r:id="rId5"/>
    <p:sldId id="261" r:id="rId6"/>
    <p:sldId id="260" r:id="rId7"/>
    <p:sldId id="262" r:id="rId8"/>
    <p:sldId id="263" r:id="rId9"/>
    <p:sldId id="268" r:id="rId10"/>
    <p:sldId id="264" r:id="rId11"/>
    <p:sldId id="265" r:id="rId12"/>
    <p:sldId id="266" r:id="rId13"/>
    <p:sldId id="267" r:id="rId14"/>
    <p:sldId id="273" r:id="rId15"/>
    <p:sldId id="269" r:id="rId16"/>
    <p:sldId id="272" r:id="rId17"/>
    <p:sldId id="271" r:id="rId18"/>
    <p:sldId id="274" r:id="rId19"/>
    <p:sldId id="270" r:id="rId20"/>
    <p:sldId id="275"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510"/>
    <a:srgbClr val="3A713A"/>
    <a:srgbClr val="33FF66"/>
    <a:srgbClr val="9999FF"/>
    <a:srgbClr val="009900"/>
    <a:srgbClr val="FFFF99"/>
    <a:srgbClr val="339999"/>
    <a:srgbClr val="FF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p:cViewPr varScale="1">
        <p:scale>
          <a:sx n="74" d="100"/>
          <a:sy n="74"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E2B848-CFED-40E5-B224-2C60D99C730C}" type="datetimeFigureOut">
              <a:rPr lang="pl-PL" smtClean="0"/>
              <a:t>2017-01-17</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0925A9-5EF8-4221-80C4-D57A49112714}" type="slidenum">
              <a:rPr lang="pl-PL" smtClean="0"/>
              <a:t>‹#›</a:t>
            </a:fld>
            <a:endParaRPr lang="pl-PL"/>
          </a:p>
        </p:txBody>
      </p:sp>
    </p:spTree>
    <p:extLst>
      <p:ext uri="{BB962C8B-B14F-4D97-AF65-F5344CB8AC3E}">
        <p14:creationId xmlns:p14="http://schemas.microsoft.com/office/powerpoint/2010/main" val="3144664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87C0B-2C33-423E-8F2C-E7276ADFE497}" type="datetimeFigureOut">
              <a:rPr lang="pl-PL" smtClean="0"/>
              <a:t>2017-01-17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A216D-C6B4-4718-AFAC-0F7C920311D4}" type="slidenum">
              <a:rPr lang="pl-PL" smtClean="0"/>
              <a:t>‹#›</a:t>
            </a:fld>
            <a:endParaRPr lang="pl-PL"/>
          </a:p>
        </p:txBody>
      </p:sp>
    </p:spTree>
    <p:extLst>
      <p:ext uri="{BB962C8B-B14F-4D97-AF65-F5344CB8AC3E}">
        <p14:creationId xmlns:p14="http://schemas.microsoft.com/office/powerpoint/2010/main" val="10624200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59BD7B4-AB04-43D4-84AD-1A3663F2EB06}" type="datetime1">
              <a:rPr lang="pl-PL" smtClean="0"/>
              <a:t>2017-01-17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79814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D8E17A8-A741-4AA1-B17F-97261529E32C}" type="datetime1">
              <a:rPr lang="pl-PL" smtClean="0"/>
              <a:t>2017-01-17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227103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B94610F-E47C-405F-9A8A-68CC29C9F2E7}" type="datetime1">
              <a:rPr lang="pl-PL" smtClean="0"/>
              <a:t>2017-01-17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253036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0E169EC-9494-4665-A91B-8FA1927ED467}" type="datetime1">
              <a:rPr lang="pl-PL" smtClean="0"/>
              <a:t>2017-01-17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77756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35CAE6BF-F2D8-4206-B04A-18DB110F8DF1}" type="datetime1">
              <a:rPr lang="pl-PL" smtClean="0"/>
              <a:t>2017-01-17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39903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C17B39C-501A-4402-AD66-9C58F564C531}" type="datetime1">
              <a:rPr lang="pl-PL" smtClean="0"/>
              <a:t>2017-01-17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283940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3225F0F-E60D-414C-8234-DE4458F64BF3}" type="datetime1">
              <a:rPr lang="pl-PL" smtClean="0"/>
              <a:t>2017-01-17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346454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12436F2-B311-45EB-B792-0FEB64045914}" type="datetime1">
              <a:rPr lang="pl-PL" smtClean="0"/>
              <a:t>2017-01-17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307317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09E8DB2-1071-4DE8-8843-E959628AE900}" type="datetime1">
              <a:rPr lang="pl-PL" smtClean="0"/>
              <a:t>2017-01-17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41541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E24A2ACF-39D3-4C2E-A831-897ECA58E39C}" type="datetime1">
              <a:rPr lang="pl-PL" smtClean="0"/>
              <a:t>2017-01-17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94286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3878E35C-3EB7-48C5-82A2-D1E66B7447CB}" type="datetime1">
              <a:rPr lang="pl-PL" smtClean="0"/>
              <a:t>2017-01-17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591AEB-9A11-4D8B-A9EF-24F3A6A27E34}" type="slidenum">
              <a:rPr lang="pl-PL" smtClean="0"/>
              <a:t>‹#›</a:t>
            </a:fld>
            <a:endParaRPr lang="pl-PL"/>
          </a:p>
        </p:txBody>
      </p:sp>
    </p:spTree>
    <p:extLst>
      <p:ext uri="{BB962C8B-B14F-4D97-AF65-F5344CB8AC3E}">
        <p14:creationId xmlns:p14="http://schemas.microsoft.com/office/powerpoint/2010/main" val="386443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t="-9000" b="-9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96D9D-228D-4F76-A28B-271539829DF4}" type="datetime1">
              <a:rPr lang="pl-PL" smtClean="0"/>
              <a:t>2017-01-17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91AEB-9A11-4D8B-A9EF-24F3A6A27E34}" type="slidenum">
              <a:rPr lang="pl-PL" smtClean="0"/>
              <a:t>‹#›</a:t>
            </a:fld>
            <a:endParaRPr lang="pl-PL"/>
          </a:p>
        </p:txBody>
      </p:sp>
    </p:spTree>
    <p:extLst>
      <p:ext uri="{BB962C8B-B14F-4D97-AF65-F5344CB8AC3E}">
        <p14:creationId xmlns:p14="http://schemas.microsoft.com/office/powerpoint/2010/main" val="110096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1783243" y="2305616"/>
            <a:ext cx="8625515" cy="2246769"/>
          </a:xfrm>
          <a:prstGeom prst="rect">
            <a:avLst/>
          </a:prstGeom>
          <a:noFill/>
        </p:spPr>
        <p:txBody>
          <a:bodyPr wrap="square" lIns="91440" tIns="45720" rIns="91440" bIns="45720">
            <a:spAutoFit/>
          </a:bodyPr>
          <a:lstStyle/>
          <a:p>
            <a:pPr algn="ctr"/>
            <a:r>
              <a:rPr lang="pl-PL" sz="14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Andaluzja</a:t>
            </a:r>
            <a:endParaRPr lang="pl-PL" sz="1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Tree>
    <p:extLst>
      <p:ext uri="{BB962C8B-B14F-4D97-AF65-F5344CB8AC3E}">
        <p14:creationId xmlns:p14="http://schemas.microsoft.com/office/powerpoint/2010/main" val="1208924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3462254" y="688262"/>
            <a:ext cx="5267532"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Ludność </a:t>
            </a:r>
            <a:r>
              <a:rPr lang="pl-PL"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a:t>
            </a: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iszpanii</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2687411" y="2299854"/>
            <a:ext cx="6817176" cy="3046988"/>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Hiszpania liczyła 1 stycznia 2009 - 46 661 950. Gęstość zaludnienia wynosi 91,4 os./km². Największymi mniejszościami są: Rumuni (797 tys.), Marokańczycy (710 tys.), Ekwadorczycy (500 tys.), Kolumbijczycy (400 tys.), Boliwijczycy (ok. 400 tys.) </a:t>
            </a:r>
          </a:p>
          <a:p>
            <a:pPr algn="ctr"/>
            <a:r>
              <a:rPr lang="pl-PL" sz="2400" b="1" dirty="0" smtClean="0">
                <a:solidFill>
                  <a:schemeClr val="bg1">
                    <a:lumMod val="95000"/>
                  </a:schemeClr>
                </a:solidFill>
                <a:effectLst>
                  <a:glow rad="76200">
                    <a:schemeClr val="tx1">
                      <a:alpha val="60000"/>
                    </a:schemeClr>
                  </a:glow>
                </a:effectLst>
              </a:rPr>
              <a:t>i Brytyjczycy (374,6 tys. – 761 tys.) oraz ludność </a:t>
            </a:r>
          </a:p>
          <a:p>
            <a:pPr algn="ctr"/>
            <a:r>
              <a:rPr lang="pl-PL" sz="2400" b="1" dirty="0" smtClean="0">
                <a:solidFill>
                  <a:schemeClr val="bg1">
                    <a:lumMod val="95000"/>
                  </a:schemeClr>
                </a:solidFill>
                <a:effectLst>
                  <a:glow rad="76200">
                    <a:schemeClr val="tx1">
                      <a:alpha val="60000"/>
                    </a:schemeClr>
                  </a:glow>
                </a:effectLst>
              </a:rPr>
              <a:t>z pozostałych krajów afrykańskich, a nawet z krajów dalekiej Azji (200 tys.), w tym Chińczycy (125 tys.).</a:t>
            </a:r>
          </a:p>
        </p:txBody>
      </p:sp>
    </p:spTree>
    <p:extLst>
      <p:ext uri="{BB962C8B-B14F-4D97-AF65-F5344CB8AC3E}">
        <p14:creationId xmlns:p14="http://schemas.microsoft.com/office/powerpoint/2010/main" val="2337937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4566755" y="688262"/>
            <a:ext cx="3058530"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Rolnictwo</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128735" y="1516043"/>
            <a:ext cx="6348264" cy="5262979"/>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W rolnictwie dominującą rolę odgrywa hodowla bydła, trzody i drobiu na rozległych pastwiskach (Kastylii, Asturii czy Estremadury), a także uprawa winorośli, zbóż, oliwek oraz owoców cytrusowych. Pod względem eksportu owoców cytrusowych kraj znajduje się w ścisłej światowej czołówce. Poza innymi owocami cytrusowymi, tj. pomarańczami i mandarynkami prowadzi się uprawy kasztanów, migdałów, granatów i bananów, głównie na obszarach śródziemnomorskich. Lasy (głównie w regionach górskich) dostarczają drewna i owoców leśnych. Rolnictwo przynosi 8% dochodu narodowego brutto.</a:t>
            </a:r>
          </a:p>
        </p:txBody>
      </p:sp>
      <p:pic>
        <p:nvPicPr>
          <p:cNvPr id="2" name="Obraz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664" y="3773544"/>
            <a:ext cx="4452561" cy="3005478"/>
          </a:xfrm>
          <a:prstGeom prst="rect">
            <a:avLst/>
          </a:prstGeom>
        </p:spPr>
      </p:pic>
      <p:pic>
        <p:nvPicPr>
          <p:cNvPr id="3" name="Obraz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9664" y="1611592"/>
            <a:ext cx="4452561" cy="2965980"/>
          </a:xfrm>
          <a:prstGeom prst="rect">
            <a:avLst/>
          </a:prstGeom>
        </p:spPr>
      </p:pic>
    </p:spTree>
    <p:extLst>
      <p:ext uri="{BB962C8B-B14F-4D97-AF65-F5344CB8AC3E}">
        <p14:creationId xmlns:p14="http://schemas.microsoft.com/office/powerpoint/2010/main" val="2487457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4724136" y="688262"/>
            <a:ext cx="2743764"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Przemysł</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0" y="1431316"/>
            <a:ext cx="12192000" cy="3046988"/>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Najważniejszą gałęzią gospodarki jest wysoko rozwinięty przemysł, zgrupowany w kilku wielkich okręgach. Hiszpania jest ważnym producentem samochodów osobowych (m.in. SEAT) i ciężarowych. Kilka wielkich koncernów ulokowało tutaj swoje zakłady (VW, Ford). Produkcja samochodów osobowych wyniosła ponad 1,9 mln sztuk (2000). W Walencji, Bilbao, Barcelonie, Kadyksie oraz La </a:t>
            </a:r>
            <a:r>
              <a:rPr lang="pl-PL" sz="2400" b="1" dirty="0" err="1" smtClean="0">
                <a:solidFill>
                  <a:schemeClr val="bg1">
                    <a:lumMod val="95000"/>
                  </a:schemeClr>
                </a:solidFill>
                <a:effectLst>
                  <a:glow rad="76200">
                    <a:schemeClr val="tx1">
                      <a:alpha val="60000"/>
                    </a:schemeClr>
                  </a:glow>
                </a:effectLst>
              </a:rPr>
              <a:t>Coruñi</a:t>
            </a:r>
            <a:r>
              <a:rPr lang="pl-PL" sz="2400" b="1" dirty="0" smtClean="0">
                <a:solidFill>
                  <a:schemeClr val="bg1">
                    <a:lumMod val="95000"/>
                  </a:schemeClr>
                </a:solidFill>
                <a:effectLst>
                  <a:glow rad="76200">
                    <a:schemeClr val="tx1">
                      <a:alpha val="60000"/>
                    </a:schemeClr>
                  </a:glow>
                </a:effectLst>
              </a:rPr>
              <a:t> są duże stocznie a co za tym idzie jest tutaj wysoko rozwinięty przemysł stoczniowy. Rozwinięty jest przemysł metalurgiczny, w Asturii kopalnie węgla. Różnorodny przemysł elektrotechniczny (sprzęt gospodarstwa domowego, komputery, półprzewodniki) rozwinął się w większych miastach (np. Barcelona, Madryt, Sewilla, Malaga). </a:t>
            </a: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6130" y="4478304"/>
            <a:ext cx="4639737" cy="2221273"/>
          </a:xfrm>
          <a:prstGeom prst="rect">
            <a:avLst/>
          </a:prstGeom>
        </p:spPr>
      </p:pic>
      <p:sp>
        <p:nvSpPr>
          <p:cNvPr id="8" name="pole tekstowe 7"/>
          <p:cNvSpPr txBox="1"/>
          <p:nvPr/>
        </p:nvSpPr>
        <p:spPr>
          <a:xfrm>
            <a:off x="-2" y="6396335"/>
            <a:ext cx="12192000"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es-ES" sz="2400" b="1" dirty="0" smtClean="0">
                <a:solidFill>
                  <a:schemeClr val="bg1">
                    <a:lumMod val="95000"/>
                  </a:schemeClr>
                </a:solidFill>
                <a:effectLst>
                  <a:glow rad="76200">
                    <a:schemeClr val="tx1">
                      <a:alpha val="60000"/>
                    </a:schemeClr>
                  </a:glow>
                </a:effectLst>
              </a:rPr>
              <a:t>Kompleks fabryk w La Pobla de Mafumet</a:t>
            </a:r>
            <a:endParaRPr lang="pl-PL" sz="2400" b="1" dirty="0" smtClean="0">
              <a:solidFill>
                <a:schemeClr val="bg1">
                  <a:lumMod val="95000"/>
                </a:schemeClr>
              </a:solidFill>
              <a:effectLst>
                <a:glow rad="76200">
                  <a:schemeClr val="tx1">
                    <a:alpha val="60000"/>
                  </a:schemeClr>
                </a:glow>
              </a:effectLst>
            </a:endParaRPr>
          </a:p>
        </p:txBody>
      </p:sp>
    </p:spTree>
    <p:extLst>
      <p:ext uri="{BB962C8B-B14F-4D97-AF65-F5344CB8AC3E}">
        <p14:creationId xmlns:p14="http://schemas.microsoft.com/office/powerpoint/2010/main" val="265889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844926" y="688262"/>
            <a:ext cx="8502199"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Sewilla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790878" y="1922443"/>
            <a:ext cx="10610242" cy="3785652"/>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Pełna ruchu Sewilla jest największą prowincją Andaluzji, Legenda mówi, że miasto zostało założone przez Herkulesa, jednak w rzeczywistości stało się to za udziałem Iberów w II w. p.n.e. Nazywane jest "biegunem ciepła" Hiszpanii ponieważ słynie z najwyższych temperatur, które przekraczają czasem aż 50 stopni </a:t>
            </a:r>
            <a:r>
              <a:rPr lang="pl-PL" sz="2400" b="1" dirty="0" err="1" smtClean="0">
                <a:solidFill>
                  <a:schemeClr val="bg1">
                    <a:lumMod val="95000"/>
                  </a:schemeClr>
                </a:solidFill>
                <a:effectLst>
                  <a:glow rad="76200">
                    <a:schemeClr val="tx1">
                      <a:alpha val="60000"/>
                    </a:schemeClr>
                  </a:glow>
                </a:effectLst>
              </a:rPr>
              <a:t>Celsjusza.Temperaturę</a:t>
            </a:r>
            <a:r>
              <a:rPr lang="pl-PL" sz="2400" b="1" dirty="0" smtClean="0">
                <a:solidFill>
                  <a:schemeClr val="bg1">
                    <a:lumMod val="95000"/>
                  </a:schemeClr>
                </a:solidFill>
                <a:effectLst>
                  <a:glow rad="76200">
                    <a:schemeClr val="tx1">
                      <a:alpha val="60000"/>
                    </a:schemeClr>
                  </a:glow>
                </a:effectLst>
              </a:rPr>
              <a:t> dodatkowo podnoszą hucznie obchodzone i sławne na całym świecie hiszpańskie święta: </a:t>
            </a:r>
            <a:r>
              <a:rPr lang="pl-PL" sz="2400" b="1" dirty="0" err="1" smtClean="0">
                <a:solidFill>
                  <a:schemeClr val="bg1">
                    <a:lumMod val="95000"/>
                  </a:schemeClr>
                </a:solidFill>
                <a:effectLst>
                  <a:glow rad="76200">
                    <a:schemeClr val="tx1">
                      <a:alpha val="60000"/>
                    </a:schemeClr>
                  </a:glow>
                </a:effectLst>
              </a:rPr>
              <a:t>Semana</a:t>
            </a:r>
            <a:r>
              <a:rPr lang="pl-PL" sz="2400" b="1" dirty="0" smtClean="0">
                <a:solidFill>
                  <a:schemeClr val="bg1">
                    <a:lumMod val="95000"/>
                  </a:schemeClr>
                </a:solidFill>
                <a:effectLst>
                  <a:glow rad="76200">
                    <a:schemeClr val="tx1">
                      <a:alpha val="60000"/>
                    </a:schemeClr>
                  </a:glow>
                </a:effectLst>
              </a:rPr>
              <a:t> Santa (Wielki Tydzień) i </a:t>
            </a:r>
            <a:r>
              <a:rPr lang="pl-PL" sz="2400" b="1" dirty="0" err="1" smtClean="0">
                <a:solidFill>
                  <a:schemeClr val="bg1">
                    <a:lumMod val="95000"/>
                  </a:schemeClr>
                </a:solidFill>
                <a:effectLst>
                  <a:glow rad="76200">
                    <a:schemeClr val="tx1">
                      <a:alpha val="60000"/>
                    </a:schemeClr>
                  </a:glow>
                </a:effectLst>
              </a:rPr>
              <a:t>Feria</a:t>
            </a:r>
            <a:r>
              <a:rPr lang="pl-PL" sz="2400" b="1" dirty="0" smtClean="0">
                <a:solidFill>
                  <a:schemeClr val="bg1">
                    <a:lumMod val="95000"/>
                  </a:schemeClr>
                </a:solidFill>
                <a:effectLst>
                  <a:glow rad="76200">
                    <a:schemeClr val="tx1">
                      <a:alpha val="60000"/>
                    </a:schemeClr>
                  </a:glow>
                </a:effectLst>
              </a:rPr>
              <a:t> de </a:t>
            </a:r>
            <a:r>
              <a:rPr lang="pl-PL" sz="2400" b="1" dirty="0" err="1" smtClean="0">
                <a:solidFill>
                  <a:schemeClr val="bg1">
                    <a:lumMod val="95000"/>
                  </a:schemeClr>
                </a:solidFill>
                <a:effectLst>
                  <a:glow rad="76200">
                    <a:schemeClr val="tx1">
                      <a:alpha val="60000"/>
                    </a:schemeClr>
                  </a:glow>
                </a:effectLst>
              </a:rPr>
              <a:t>Abril</a:t>
            </a:r>
            <a:r>
              <a:rPr lang="pl-PL" sz="2400" b="1" dirty="0" smtClean="0">
                <a:solidFill>
                  <a:schemeClr val="bg1">
                    <a:lumMod val="95000"/>
                  </a:schemeClr>
                </a:solidFill>
                <a:effectLst>
                  <a:glow rad="76200">
                    <a:schemeClr val="tx1">
                      <a:alpha val="60000"/>
                    </a:schemeClr>
                  </a:glow>
                </a:effectLst>
              </a:rPr>
              <a:t> (kwietniowy festyn flamenco i walki byków), podczas których ulice wypełniają się muzyką, kwiatami i magiczną wonią kadzideł. Symbolem Sewilli jest </a:t>
            </a:r>
            <a:r>
              <a:rPr lang="pl-PL" sz="2400" b="1" dirty="0" err="1" smtClean="0">
                <a:solidFill>
                  <a:schemeClr val="bg1">
                    <a:lumMod val="95000"/>
                  </a:schemeClr>
                </a:solidFill>
                <a:effectLst>
                  <a:glow rad="76200">
                    <a:schemeClr val="tx1">
                      <a:alpha val="60000"/>
                    </a:schemeClr>
                  </a:glow>
                </a:effectLst>
              </a:rPr>
              <a:t>Giralda</a:t>
            </a:r>
            <a:r>
              <a:rPr lang="pl-PL" sz="2400" b="1" dirty="0" smtClean="0">
                <a:solidFill>
                  <a:schemeClr val="bg1">
                    <a:lumMod val="95000"/>
                  </a:schemeClr>
                </a:solidFill>
                <a:effectLst>
                  <a:glow rad="76200">
                    <a:schemeClr val="tx1">
                      <a:alpha val="60000"/>
                    </a:schemeClr>
                  </a:glow>
                </a:effectLst>
              </a:rPr>
              <a:t>, dzwonnica największej na świecie gotyckiej katedry wpisana na listę światowego dziedzictwa UNESCO.</a:t>
            </a:r>
          </a:p>
        </p:txBody>
      </p:sp>
    </p:spTree>
    <p:extLst>
      <p:ext uri="{BB962C8B-B14F-4D97-AF65-F5344CB8AC3E}">
        <p14:creationId xmlns:p14="http://schemas.microsoft.com/office/powerpoint/2010/main" val="3827737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844926" y="688262"/>
            <a:ext cx="8502199"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Sewilla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235" y="1611592"/>
            <a:ext cx="7477527" cy="4984125"/>
          </a:xfrm>
          <a:prstGeom prst="rect">
            <a:avLst/>
          </a:prstGeom>
        </p:spPr>
      </p:pic>
      <p:sp>
        <p:nvSpPr>
          <p:cNvPr id="8" name="pole tekstowe 7"/>
          <p:cNvSpPr txBox="1"/>
          <p:nvPr/>
        </p:nvSpPr>
        <p:spPr>
          <a:xfrm>
            <a:off x="2357234" y="1611592"/>
            <a:ext cx="7477527" cy="1200329"/>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err="1" smtClean="0">
                <a:solidFill>
                  <a:schemeClr val="bg1">
                    <a:lumMod val="95000"/>
                  </a:schemeClr>
                </a:solidFill>
                <a:effectLst>
                  <a:glow rad="76200">
                    <a:schemeClr val="tx1">
                      <a:alpha val="60000"/>
                    </a:schemeClr>
                  </a:glow>
                </a:effectLst>
              </a:rPr>
              <a:t>Giralda</a:t>
            </a:r>
            <a:r>
              <a:rPr lang="pl-PL" sz="2400" b="1" dirty="0" smtClean="0">
                <a:solidFill>
                  <a:schemeClr val="bg1">
                    <a:lumMod val="95000"/>
                  </a:schemeClr>
                </a:solidFill>
                <a:effectLst>
                  <a:glow rad="76200">
                    <a:schemeClr val="tx1">
                      <a:alpha val="60000"/>
                    </a:schemeClr>
                  </a:glow>
                </a:effectLst>
              </a:rPr>
              <a:t> (Sewilla), dzwonnica największej na świecie gotyckiej katedry wpisana na listę światowego dziedzictwa UNESCO.</a:t>
            </a:r>
          </a:p>
        </p:txBody>
      </p:sp>
    </p:spTree>
    <p:extLst>
      <p:ext uri="{BB962C8B-B14F-4D97-AF65-F5344CB8AC3E}">
        <p14:creationId xmlns:p14="http://schemas.microsoft.com/office/powerpoint/2010/main" val="271360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570588" y="688262"/>
            <a:ext cx="9050876"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Grenada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790878" y="2066376"/>
            <a:ext cx="10610242" cy="3416320"/>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a:solidFill>
                  <a:schemeClr val="bg1">
                    <a:lumMod val="95000"/>
                  </a:schemeClr>
                </a:solidFill>
                <a:effectLst>
                  <a:glow rad="76200">
                    <a:schemeClr val="tx1">
                      <a:alpha val="60000"/>
                    </a:schemeClr>
                  </a:glow>
                </a:effectLst>
              </a:rPr>
              <a:t>P</a:t>
            </a:r>
            <a:r>
              <a:rPr lang="pl-PL" sz="2400" b="1" dirty="0" smtClean="0">
                <a:solidFill>
                  <a:schemeClr val="bg1">
                    <a:lumMod val="95000"/>
                  </a:schemeClr>
                </a:solidFill>
                <a:effectLst>
                  <a:glow rad="76200">
                    <a:schemeClr val="tx1">
                      <a:alpha val="60000"/>
                    </a:schemeClr>
                  </a:glow>
                </a:effectLst>
              </a:rPr>
              <a:t>opularnie nazywana jest perłą Andaluzji, o czym świadczy popularne powiedzenie "</a:t>
            </a:r>
            <a:r>
              <a:rPr lang="pl-PL" sz="2400" b="1" i="1" dirty="0" smtClean="0">
                <a:solidFill>
                  <a:schemeClr val="bg1">
                    <a:lumMod val="95000"/>
                  </a:schemeClr>
                </a:solidFill>
                <a:effectLst>
                  <a:glow rad="76200">
                    <a:schemeClr val="tx1">
                      <a:alpha val="60000"/>
                    </a:schemeClr>
                  </a:glow>
                </a:effectLst>
              </a:rPr>
              <a:t>No </a:t>
            </a:r>
            <a:r>
              <a:rPr lang="pl-PL" sz="2400" b="1" i="1" dirty="0" err="1" smtClean="0">
                <a:solidFill>
                  <a:schemeClr val="bg1">
                    <a:lumMod val="95000"/>
                  </a:schemeClr>
                </a:solidFill>
                <a:effectLst>
                  <a:glow rad="76200">
                    <a:schemeClr val="tx1">
                      <a:alpha val="60000"/>
                    </a:schemeClr>
                  </a:glow>
                </a:effectLst>
              </a:rPr>
              <a:t>hay</a:t>
            </a:r>
            <a:r>
              <a:rPr lang="pl-PL" sz="2400" b="1" i="1" dirty="0" smtClean="0">
                <a:solidFill>
                  <a:schemeClr val="bg1">
                    <a:lumMod val="95000"/>
                  </a:schemeClr>
                </a:solidFill>
                <a:effectLst>
                  <a:glow rad="76200">
                    <a:schemeClr val="tx1">
                      <a:alpha val="60000"/>
                    </a:schemeClr>
                  </a:glow>
                </a:effectLst>
              </a:rPr>
              <a:t> en la </a:t>
            </a:r>
            <a:r>
              <a:rPr lang="pl-PL" sz="2400" b="1" i="1" dirty="0" err="1" smtClean="0">
                <a:solidFill>
                  <a:schemeClr val="bg1">
                    <a:lumMod val="95000"/>
                  </a:schemeClr>
                </a:solidFill>
                <a:effectLst>
                  <a:glow rad="76200">
                    <a:schemeClr val="tx1">
                      <a:alpha val="60000"/>
                    </a:schemeClr>
                  </a:glow>
                </a:effectLst>
              </a:rPr>
              <a:t>vida</a:t>
            </a:r>
            <a:r>
              <a:rPr lang="pl-PL" sz="2400" b="1" i="1" dirty="0" smtClean="0">
                <a:solidFill>
                  <a:schemeClr val="bg1">
                    <a:lumMod val="95000"/>
                  </a:schemeClr>
                </a:solidFill>
                <a:effectLst>
                  <a:glow rad="76200">
                    <a:schemeClr val="tx1">
                      <a:alpha val="60000"/>
                    </a:schemeClr>
                  </a:glow>
                </a:effectLst>
              </a:rPr>
              <a:t> nada </a:t>
            </a:r>
            <a:r>
              <a:rPr lang="pl-PL" sz="2400" b="1" i="1" dirty="0" err="1" smtClean="0">
                <a:solidFill>
                  <a:schemeClr val="bg1">
                    <a:lumMod val="95000"/>
                  </a:schemeClr>
                </a:solidFill>
                <a:effectLst>
                  <a:glow rad="76200">
                    <a:schemeClr val="tx1">
                      <a:alpha val="60000"/>
                    </a:schemeClr>
                  </a:glow>
                </a:effectLst>
              </a:rPr>
              <a:t>como</a:t>
            </a:r>
            <a:r>
              <a:rPr lang="pl-PL" sz="2400" b="1" i="1" dirty="0" smtClean="0">
                <a:solidFill>
                  <a:schemeClr val="bg1">
                    <a:lumMod val="95000"/>
                  </a:schemeClr>
                </a:solidFill>
                <a:effectLst>
                  <a:glow rad="76200">
                    <a:schemeClr val="tx1">
                      <a:alpha val="60000"/>
                    </a:schemeClr>
                  </a:glow>
                </a:effectLst>
              </a:rPr>
              <a:t> pena de ser </a:t>
            </a:r>
            <a:r>
              <a:rPr lang="pl-PL" sz="2400" b="1" i="1" dirty="0" err="1" smtClean="0">
                <a:solidFill>
                  <a:schemeClr val="bg1">
                    <a:lumMod val="95000"/>
                  </a:schemeClr>
                </a:solidFill>
                <a:effectLst>
                  <a:glow rad="76200">
                    <a:schemeClr val="tx1">
                      <a:alpha val="60000"/>
                    </a:schemeClr>
                  </a:glow>
                </a:effectLst>
              </a:rPr>
              <a:t>ciego</a:t>
            </a:r>
            <a:r>
              <a:rPr lang="pl-PL" sz="2400" b="1" i="1" dirty="0" smtClean="0">
                <a:solidFill>
                  <a:schemeClr val="bg1">
                    <a:lumMod val="95000"/>
                  </a:schemeClr>
                </a:solidFill>
                <a:effectLst>
                  <a:glow rad="76200">
                    <a:schemeClr val="tx1">
                      <a:alpha val="60000"/>
                    </a:schemeClr>
                  </a:glow>
                </a:effectLst>
              </a:rPr>
              <a:t> en Granada</a:t>
            </a:r>
            <a:r>
              <a:rPr lang="pl-PL" sz="2400" b="1" dirty="0" smtClean="0">
                <a:solidFill>
                  <a:schemeClr val="bg1">
                    <a:lumMod val="95000"/>
                  </a:schemeClr>
                </a:solidFill>
                <a:effectLst>
                  <a:glow rad="76200">
                    <a:schemeClr val="tx1">
                      <a:alpha val="60000"/>
                    </a:schemeClr>
                  </a:glow>
                </a:effectLst>
              </a:rPr>
              <a:t>" oznaczające "</a:t>
            </a:r>
            <a:r>
              <a:rPr lang="pl-PL" sz="2400" b="1" i="1" dirty="0" smtClean="0">
                <a:solidFill>
                  <a:schemeClr val="bg1">
                    <a:lumMod val="95000"/>
                  </a:schemeClr>
                </a:solidFill>
                <a:effectLst>
                  <a:glow rad="76200">
                    <a:schemeClr val="tx1">
                      <a:alpha val="60000"/>
                    </a:schemeClr>
                  </a:glow>
                </a:effectLst>
              </a:rPr>
              <a:t>Nie ma w życiu nic bardziej godnego współczucia, niż być ślepym w Granadzie</a:t>
            </a:r>
            <a:r>
              <a:rPr lang="pl-PL" sz="2400" b="1" dirty="0" smtClean="0">
                <a:solidFill>
                  <a:schemeClr val="bg1">
                    <a:lumMod val="95000"/>
                  </a:schemeClr>
                </a:solidFill>
                <a:effectLst>
                  <a:glow rad="76200">
                    <a:schemeClr val="tx1">
                      <a:alpha val="60000"/>
                    </a:schemeClr>
                  </a:glow>
                </a:effectLst>
              </a:rPr>
              <a:t>".</a:t>
            </a:r>
          </a:p>
          <a:p>
            <a:pPr algn="ctr"/>
            <a:r>
              <a:rPr lang="pl-PL" sz="2400" b="1" dirty="0" smtClean="0">
                <a:solidFill>
                  <a:schemeClr val="bg1">
                    <a:lumMod val="95000"/>
                  </a:schemeClr>
                </a:solidFill>
                <a:effectLst>
                  <a:glow rad="76200">
                    <a:schemeClr val="tx1">
                      <a:alpha val="60000"/>
                    </a:schemeClr>
                  </a:glow>
                </a:effectLst>
              </a:rPr>
              <a:t>Będąc w Grenadzie nie można zapomnieć o zwiedzeniu kompleksu pałacowego Alhambra, który jest jednym z najważniejszych zabytków całej Hiszpanii. Bogactwo arabskich ornamentów w zestawieniu z renesansowym Pałacem Karola V i ogrodami letniej rezydencji </a:t>
            </a:r>
            <a:r>
              <a:rPr lang="pl-PL" sz="2400" b="1" dirty="0" err="1" smtClean="0">
                <a:solidFill>
                  <a:schemeClr val="bg1">
                    <a:lumMod val="95000"/>
                  </a:schemeClr>
                </a:solidFill>
                <a:effectLst>
                  <a:glow rad="76200">
                    <a:schemeClr val="tx1">
                      <a:alpha val="60000"/>
                    </a:schemeClr>
                  </a:glow>
                </a:effectLst>
              </a:rPr>
              <a:t>Generalife</a:t>
            </a:r>
            <a:r>
              <a:rPr lang="pl-PL" sz="2400" b="1" dirty="0" smtClean="0">
                <a:solidFill>
                  <a:schemeClr val="bg1">
                    <a:lumMod val="95000"/>
                  </a:schemeClr>
                </a:solidFill>
                <a:effectLst>
                  <a:glow rad="76200">
                    <a:schemeClr val="tx1">
                      <a:alpha val="60000"/>
                    </a:schemeClr>
                  </a:glow>
                </a:effectLst>
              </a:rPr>
              <a:t> robią niezwykłe wrażenie wizualne, a jednocześnie pozwalają lepiej zrozumieć andaluzyjską mieszankę kultur.</a:t>
            </a:r>
          </a:p>
        </p:txBody>
      </p:sp>
    </p:spTree>
    <p:extLst>
      <p:ext uri="{BB962C8B-B14F-4D97-AF65-F5344CB8AC3E}">
        <p14:creationId xmlns:p14="http://schemas.microsoft.com/office/powerpoint/2010/main" val="531525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637114" y="688262"/>
            <a:ext cx="8917826"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Grenada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19" y="1621366"/>
            <a:ext cx="6096000" cy="3429000"/>
          </a:xfrm>
          <a:prstGeom prst="rect">
            <a:avLst/>
          </a:prstGeom>
        </p:spPr>
      </p:pic>
      <p:sp>
        <p:nvSpPr>
          <p:cNvPr id="7" name="pole tekstowe 6"/>
          <p:cNvSpPr txBox="1"/>
          <p:nvPr/>
        </p:nvSpPr>
        <p:spPr>
          <a:xfrm>
            <a:off x="-1607823" y="4826690"/>
            <a:ext cx="10610242"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Alhambra</a:t>
            </a:r>
          </a:p>
        </p:txBody>
      </p:sp>
      <p:pic>
        <p:nvPicPr>
          <p:cNvPr id="3" name="Obraz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4986" y="3395133"/>
            <a:ext cx="5494867" cy="2863115"/>
          </a:xfrm>
          <a:prstGeom prst="rect">
            <a:avLst/>
          </a:prstGeom>
        </p:spPr>
      </p:pic>
      <p:sp>
        <p:nvSpPr>
          <p:cNvPr id="8" name="pole tekstowe 7"/>
          <p:cNvSpPr txBox="1"/>
          <p:nvPr/>
        </p:nvSpPr>
        <p:spPr>
          <a:xfrm>
            <a:off x="3697298" y="6022875"/>
            <a:ext cx="10610242"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err="1" smtClean="0">
                <a:solidFill>
                  <a:schemeClr val="bg1">
                    <a:lumMod val="95000"/>
                  </a:schemeClr>
                </a:solidFill>
                <a:effectLst>
                  <a:glow rad="76200">
                    <a:schemeClr val="tx1">
                      <a:alpha val="60000"/>
                    </a:schemeClr>
                  </a:glow>
                </a:effectLst>
              </a:rPr>
              <a:t>Generalife</a:t>
            </a:r>
            <a:endParaRPr lang="pl-PL" sz="2400" b="1" dirty="0" smtClean="0">
              <a:solidFill>
                <a:schemeClr val="bg1">
                  <a:lumMod val="95000"/>
                </a:schemeClr>
              </a:solidFill>
              <a:effectLst>
                <a:glow rad="76200">
                  <a:schemeClr val="tx1">
                    <a:alpha val="60000"/>
                  </a:schemeClr>
                </a:glow>
              </a:effectLst>
            </a:endParaRPr>
          </a:p>
        </p:txBody>
      </p:sp>
    </p:spTree>
    <p:extLst>
      <p:ext uri="{BB962C8B-B14F-4D97-AF65-F5344CB8AC3E}">
        <p14:creationId xmlns:p14="http://schemas.microsoft.com/office/powerpoint/2010/main" val="1470158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735025" y="688262"/>
            <a:ext cx="8722004"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Almeria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790878" y="1922443"/>
            <a:ext cx="10610242" cy="3046988"/>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leży w południowo-wschodniej części regionu Andaluzji. To właśnie ta prowincja uważana jest za najbardziej kontrastową, gdyż na jej terenie rozciągają się piękne piaszczyste plaże, góry oraz pustynia, która była planem wielu spaghetti westernów. Zwiedzając miasto Almeria koniecznie trzeba odwiedzić fortecę </a:t>
            </a:r>
            <a:r>
              <a:rPr lang="pl-PL" sz="2400" b="1" dirty="0" err="1" smtClean="0">
                <a:solidFill>
                  <a:schemeClr val="bg1">
                    <a:lumMod val="95000"/>
                  </a:schemeClr>
                </a:solidFill>
                <a:effectLst>
                  <a:glow rad="76200">
                    <a:schemeClr val="tx1">
                      <a:alpha val="60000"/>
                    </a:schemeClr>
                  </a:glow>
                </a:effectLst>
              </a:rPr>
              <a:t>Alcazaba</a:t>
            </a:r>
            <a:r>
              <a:rPr lang="pl-PL" sz="2400" b="1" dirty="0" smtClean="0">
                <a:solidFill>
                  <a:schemeClr val="bg1">
                    <a:lumMod val="95000"/>
                  </a:schemeClr>
                </a:solidFill>
                <a:effectLst>
                  <a:glow rad="76200">
                    <a:schemeClr val="tx1">
                      <a:alpha val="60000"/>
                    </a:schemeClr>
                  </a:glow>
                </a:effectLst>
              </a:rPr>
              <a:t>, której ponad półkilometrowej długości mury odwzorowały zróżnicowaną linią ukształtowanie terenu. Pomiędzy murami znajdują się budynki wojskowe i cywilne, meczet i łaźnie. Z wysokości </a:t>
            </a:r>
            <a:r>
              <a:rPr lang="pl-PL" sz="2400" b="1" dirty="0" err="1" smtClean="0">
                <a:solidFill>
                  <a:schemeClr val="bg1">
                    <a:lumMod val="95000"/>
                  </a:schemeClr>
                </a:solidFill>
                <a:effectLst>
                  <a:glow rad="76200">
                    <a:schemeClr val="tx1">
                      <a:alpha val="60000"/>
                    </a:schemeClr>
                  </a:glow>
                </a:effectLst>
              </a:rPr>
              <a:t>Alcazaby</a:t>
            </a:r>
            <a:r>
              <a:rPr lang="pl-PL" sz="2400" b="1" dirty="0" smtClean="0">
                <a:solidFill>
                  <a:schemeClr val="bg1">
                    <a:lumMod val="95000"/>
                  </a:schemeClr>
                </a:solidFill>
                <a:effectLst>
                  <a:glow rad="76200">
                    <a:schemeClr val="tx1">
                      <a:alpha val="60000"/>
                    </a:schemeClr>
                  </a:glow>
                </a:effectLst>
              </a:rPr>
              <a:t> można objąć wzrokiem całe miasto. </a:t>
            </a:r>
          </a:p>
        </p:txBody>
      </p:sp>
    </p:spTree>
    <p:extLst>
      <p:ext uri="{BB962C8B-B14F-4D97-AF65-F5344CB8AC3E}">
        <p14:creationId xmlns:p14="http://schemas.microsoft.com/office/powerpoint/2010/main" val="416662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735025" y="688262"/>
            <a:ext cx="8722004"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Almeria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Obraz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995" y="1703069"/>
            <a:ext cx="4146665" cy="3109999"/>
          </a:xfrm>
          <a:prstGeom prst="rect">
            <a:avLst/>
          </a:prstGeom>
        </p:spPr>
      </p:pic>
      <p:sp>
        <p:nvSpPr>
          <p:cNvPr id="7" name="pole tekstowe 6"/>
          <p:cNvSpPr txBox="1"/>
          <p:nvPr/>
        </p:nvSpPr>
        <p:spPr>
          <a:xfrm>
            <a:off x="-1334794" y="4582235"/>
            <a:ext cx="10610242"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Forteca </a:t>
            </a:r>
            <a:r>
              <a:rPr lang="pl-PL" sz="2400" b="1" dirty="0" err="1" smtClean="0">
                <a:solidFill>
                  <a:schemeClr val="bg1">
                    <a:lumMod val="95000"/>
                  </a:schemeClr>
                </a:solidFill>
                <a:effectLst>
                  <a:glow rad="76200">
                    <a:schemeClr val="tx1">
                      <a:alpha val="60000"/>
                    </a:schemeClr>
                  </a:glow>
                </a:effectLst>
              </a:rPr>
              <a:t>Alcazaba</a:t>
            </a:r>
            <a:endParaRPr lang="pl-PL" sz="2400" b="1" dirty="0" smtClean="0">
              <a:solidFill>
                <a:schemeClr val="bg1">
                  <a:lumMod val="95000"/>
                </a:schemeClr>
              </a:solidFill>
              <a:effectLst>
                <a:glow rad="76200">
                  <a:schemeClr val="tx1">
                    <a:alpha val="60000"/>
                  </a:schemeClr>
                </a:glow>
              </a:effectLst>
            </a:endParaRPr>
          </a:p>
        </p:txBody>
      </p:sp>
      <p:pic>
        <p:nvPicPr>
          <p:cNvPr id="3" name="Obraz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833" y="3198283"/>
            <a:ext cx="4475509" cy="2986385"/>
          </a:xfrm>
          <a:prstGeom prst="rect">
            <a:avLst/>
          </a:prstGeom>
        </p:spPr>
      </p:pic>
      <p:sp>
        <p:nvSpPr>
          <p:cNvPr id="8" name="pole tekstowe 7"/>
          <p:cNvSpPr txBox="1"/>
          <p:nvPr/>
        </p:nvSpPr>
        <p:spPr>
          <a:xfrm>
            <a:off x="2245466" y="5958662"/>
            <a:ext cx="10610242"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Katedra </a:t>
            </a:r>
          </a:p>
        </p:txBody>
      </p:sp>
    </p:spTree>
    <p:extLst>
      <p:ext uri="{BB962C8B-B14F-4D97-AF65-F5344CB8AC3E}">
        <p14:creationId xmlns:p14="http://schemas.microsoft.com/office/powerpoint/2010/main" val="18004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805877" y="688262"/>
            <a:ext cx="8580299"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Malaga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790878" y="1922443"/>
            <a:ext cx="10610242" cy="2677656"/>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O prowincji Malaga mówi się, że ma w sobie bogactwo całego kontynentu. Pełna zabytków zachowała wiele cennych pozostałości archeologicznych, między innymi malowidła naskalne w jaskiniach w Rondzie. W całej prowincji można znaleźć ślady panowania Fenicjan, Rzymian i Maurów.</a:t>
            </a:r>
          </a:p>
          <a:p>
            <a:pPr algn="ctr"/>
            <a:endParaRPr lang="pl-PL" sz="2400" b="1" dirty="0" smtClean="0">
              <a:solidFill>
                <a:schemeClr val="bg1">
                  <a:lumMod val="95000"/>
                </a:schemeClr>
              </a:solidFill>
              <a:effectLst>
                <a:glow rad="76200">
                  <a:schemeClr val="tx1">
                    <a:alpha val="60000"/>
                  </a:schemeClr>
                </a:glow>
              </a:effectLst>
            </a:endParaRPr>
          </a:p>
          <a:p>
            <a:pPr algn="ctr"/>
            <a:r>
              <a:rPr lang="pl-PL" sz="2400" b="1" dirty="0" smtClean="0">
                <a:solidFill>
                  <a:schemeClr val="bg1">
                    <a:lumMod val="95000"/>
                  </a:schemeClr>
                </a:solidFill>
                <a:effectLst>
                  <a:glow rad="76200">
                    <a:schemeClr val="tx1">
                      <a:alpha val="60000"/>
                    </a:schemeClr>
                  </a:glow>
                </a:effectLst>
              </a:rPr>
              <a:t>Głównymi zabytkami są teatry rzymskie w Rondzie i Maladze, wioska rzymska </a:t>
            </a:r>
            <a:r>
              <a:rPr lang="pl-PL" sz="2400" b="1" dirty="0" err="1" smtClean="0">
                <a:solidFill>
                  <a:schemeClr val="bg1">
                    <a:lumMod val="95000"/>
                  </a:schemeClr>
                </a:solidFill>
                <a:effectLst>
                  <a:glow rad="76200">
                    <a:schemeClr val="tx1">
                      <a:alpha val="60000"/>
                    </a:schemeClr>
                  </a:glow>
                </a:effectLst>
              </a:rPr>
              <a:t>Río</a:t>
            </a:r>
            <a:r>
              <a:rPr lang="pl-PL" sz="2400" b="1" dirty="0" smtClean="0">
                <a:solidFill>
                  <a:schemeClr val="bg1">
                    <a:lumMod val="95000"/>
                  </a:schemeClr>
                </a:solidFill>
                <a:effectLst>
                  <a:glow rad="76200">
                    <a:schemeClr val="tx1">
                      <a:alpha val="60000"/>
                    </a:schemeClr>
                  </a:glow>
                </a:effectLst>
              </a:rPr>
              <a:t> Verde w </a:t>
            </a:r>
            <a:r>
              <a:rPr lang="pl-PL" sz="2400" b="1" dirty="0" err="1" smtClean="0">
                <a:solidFill>
                  <a:schemeClr val="bg1">
                    <a:lumMod val="95000"/>
                  </a:schemeClr>
                </a:solidFill>
                <a:effectLst>
                  <a:glow rad="76200">
                    <a:schemeClr val="tx1">
                      <a:alpha val="60000"/>
                    </a:schemeClr>
                  </a:glow>
                </a:effectLst>
              </a:rPr>
              <a:t>Marbelli</a:t>
            </a:r>
            <a:r>
              <a:rPr lang="pl-PL" sz="2400" b="1" dirty="0" smtClean="0">
                <a:solidFill>
                  <a:schemeClr val="bg1">
                    <a:lumMod val="95000"/>
                  </a:schemeClr>
                </a:solidFill>
                <a:effectLst>
                  <a:glow rad="76200">
                    <a:schemeClr val="tx1">
                      <a:alpha val="60000"/>
                    </a:schemeClr>
                  </a:glow>
                </a:effectLst>
              </a:rPr>
              <a:t>, a także fortyfikacje </a:t>
            </a:r>
            <a:r>
              <a:rPr lang="pl-PL" sz="2400" b="1" dirty="0" err="1" smtClean="0">
                <a:solidFill>
                  <a:schemeClr val="bg1">
                    <a:lumMod val="95000"/>
                  </a:schemeClr>
                </a:solidFill>
                <a:effectLst>
                  <a:glow rad="76200">
                    <a:schemeClr val="tx1">
                      <a:alpha val="60000"/>
                    </a:schemeClr>
                  </a:glow>
                </a:effectLst>
              </a:rPr>
              <a:t>Alcazaba</a:t>
            </a:r>
            <a:r>
              <a:rPr lang="pl-PL" sz="2400" b="1" dirty="0" smtClean="0">
                <a:solidFill>
                  <a:schemeClr val="bg1">
                    <a:lumMod val="95000"/>
                  </a:schemeClr>
                </a:solidFill>
                <a:effectLst>
                  <a:glow rad="76200">
                    <a:schemeClr val="tx1">
                      <a:alpha val="60000"/>
                    </a:schemeClr>
                  </a:glow>
                </a:effectLst>
              </a:rPr>
              <a:t> i zamek </a:t>
            </a:r>
            <a:r>
              <a:rPr lang="pl-PL" sz="2400" b="1" dirty="0" err="1" smtClean="0">
                <a:solidFill>
                  <a:schemeClr val="bg1">
                    <a:lumMod val="95000"/>
                  </a:schemeClr>
                </a:solidFill>
                <a:effectLst>
                  <a:glow rad="76200">
                    <a:schemeClr val="tx1">
                      <a:alpha val="60000"/>
                    </a:schemeClr>
                  </a:glow>
                </a:effectLst>
              </a:rPr>
              <a:t>Gibralfaro</a:t>
            </a:r>
            <a:r>
              <a:rPr lang="pl-PL" sz="2400" b="1" dirty="0" smtClean="0">
                <a:solidFill>
                  <a:schemeClr val="bg1">
                    <a:lumMod val="95000"/>
                  </a:schemeClr>
                </a:solidFill>
                <a:effectLst>
                  <a:glow rad="76200">
                    <a:schemeClr val="tx1">
                      <a:alpha val="60000"/>
                    </a:schemeClr>
                  </a:glow>
                </a:effectLst>
              </a:rPr>
              <a:t>.</a:t>
            </a:r>
          </a:p>
        </p:txBody>
      </p:sp>
    </p:spTree>
    <p:extLst>
      <p:ext uri="{BB962C8B-B14F-4D97-AF65-F5344CB8AC3E}">
        <p14:creationId xmlns:p14="http://schemas.microsoft.com/office/powerpoint/2010/main" val="1543445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66916" y="688262"/>
            <a:ext cx="8058168"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Andaluzja w kilku zdaniach</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pole tekstowe 2"/>
          <p:cNvSpPr txBox="1"/>
          <p:nvPr/>
        </p:nvSpPr>
        <p:spPr>
          <a:xfrm>
            <a:off x="211054" y="1817398"/>
            <a:ext cx="4911280" cy="4893647"/>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a:solidFill>
                  <a:schemeClr val="bg1">
                    <a:lumMod val="95000"/>
                  </a:schemeClr>
                </a:solidFill>
                <a:effectLst>
                  <a:glow rad="76200">
                    <a:schemeClr val="tx1">
                      <a:alpha val="60000"/>
                    </a:schemeClr>
                  </a:glow>
                </a:effectLst>
              </a:rPr>
              <a:t>Andaluzja to największy hiszpański region, który powszechnie kojarzy się ze słońcem, flamenco, korridą i fiestą. Ta część Hiszpanii słynie również z pięknego krajobrazu, dzięki zróżnicowanemu terenowi i obfitej roślinności. Można tu znaleźć długie plaże, gaje oliwne, parki narodowe, szlaki górskie, stoki narciarskie. Zimą, w ciągu jednego dnia, można jeździć na nartach na ośnieżonych szczytach, po czym udać się na słoneczne wybrzeże.</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4125246"/>
            <a:ext cx="4419600" cy="2732754"/>
          </a:xfrm>
          <a:prstGeom prst="rect">
            <a:avLst/>
          </a:prstGeom>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2334" y="1591256"/>
            <a:ext cx="4419600" cy="3315637"/>
          </a:xfrm>
          <a:prstGeom prst="rect">
            <a:avLst/>
          </a:prstGeom>
        </p:spPr>
      </p:pic>
    </p:spTree>
    <p:extLst>
      <p:ext uri="{BB962C8B-B14F-4D97-AF65-F5344CB8AC3E}">
        <p14:creationId xmlns:p14="http://schemas.microsoft.com/office/powerpoint/2010/main" val="3137649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1805877" y="688262"/>
            <a:ext cx="8580299"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Turystyka Andaluzja - Malaga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035" y="1696259"/>
            <a:ext cx="4723632" cy="3306542"/>
          </a:xfrm>
          <a:prstGeom prst="rect">
            <a:avLst/>
          </a:prstGeom>
        </p:spPr>
      </p:pic>
      <p:sp>
        <p:nvSpPr>
          <p:cNvPr id="7" name="pole tekstowe 6"/>
          <p:cNvSpPr txBox="1"/>
          <p:nvPr/>
        </p:nvSpPr>
        <p:spPr>
          <a:xfrm>
            <a:off x="-1359270" y="4707312"/>
            <a:ext cx="10610242"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err="1" smtClean="0">
                <a:solidFill>
                  <a:schemeClr val="bg1">
                    <a:lumMod val="95000"/>
                  </a:schemeClr>
                </a:solidFill>
                <a:effectLst>
                  <a:glow rad="76200">
                    <a:schemeClr val="tx1">
                      <a:alpha val="60000"/>
                    </a:schemeClr>
                  </a:glow>
                </a:effectLst>
              </a:rPr>
              <a:t>Río</a:t>
            </a:r>
            <a:r>
              <a:rPr lang="pl-PL" sz="2400" b="1" dirty="0" smtClean="0">
                <a:solidFill>
                  <a:schemeClr val="bg1">
                    <a:lumMod val="95000"/>
                  </a:schemeClr>
                </a:solidFill>
                <a:effectLst>
                  <a:glow rad="76200">
                    <a:schemeClr val="tx1">
                      <a:alpha val="60000"/>
                    </a:schemeClr>
                  </a:glow>
                </a:effectLst>
              </a:rPr>
              <a:t> Verde w </a:t>
            </a:r>
            <a:r>
              <a:rPr lang="pl-PL" sz="2400" b="1" dirty="0" err="1" smtClean="0">
                <a:solidFill>
                  <a:schemeClr val="bg1">
                    <a:lumMod val="95000"/>
                  </a:schemeClr>
                </a:solidFill>
                <a:effectLst>
                  <a:glow rad="76200">
                    <a:schemeClr val="tx1">
                      <a:alpha val="60000"/>
                    </a:schemeClr>
                  </a:glow>
                </a:effectLst>
              </a:rPr>
              <a:t>Marbelli</a:t>
            </a:r>
            <a:endParaRPr lang="pl-PL" sz="2400" b="1" dirty="0" smtClean="0">
              <a:solidFill>
                <a:schemeClr val="bg1">
                  <a:lumMod val="95000"/>
                </a:schemeClr>
              </a:solidFill>
              <a:effectLst>
                <a:glow rad="76200">
                  <a:schemeClr val="tx1">
                    <a:alpha val="60000"/>
                  </a:schemeClr>
                </a:glow>
              </a:effectLst>
            </a:endParaRPr>
          </a:p>
        </p:txBody>
      </p:sp>
      <p:pic>
        <p:nvPicPr>
          <p:cNvPr id="3" name="Obraz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2043" y="2667076"/>
            <a:ext cx="5023556" cy="3767667"/>
          </a:xfrm>
          <a:prstGeom prst="rect">
            <a:avLst/>
          </a:prstGeom>
        </p:spPr>
      </p:pic>
      <p:sp>
        <p:nvSpPr>
          <p:cNvPr id="8" name="pole tekstowe 7"/>
          <p:cNvSpPr txBox="1"/>
          <p:nvPr/>
        </p:nvSpPr>
        <p:spPr>
          <a:xfrm>
            <a:off x="2698700" y="6203910"/>
            <a:ext cx="10610242"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a:solidFill>
                  <a:schemeClr val="bg1">
                    <a:lumMod val="95000"/>
                  </a:schemeClr>
                </a:solidFill>
                <a:effectLst>
                  <a:glow rad="76200">
                    <a:schemeClr val="tx1">
                      <a:alpha val="60000"/>
                    </a:schemeClr>
                  </a:glow>
                </a:effectLst>
              </a:rPr>
              <a:t>Z</a:t>
            </a:r>
            <a:r>
              <a:rPr lang="pl-PL" sz="2400" b="1" dirty="0" smtClean="0">
                <a:solidFill>
                  <a:schemeClr val="bg1">
                    <a:lumMod val="95000"/>
                  </a:schemeClr>
                </a:solidFill>
                <a:effectLst>
                  <a:glow rad="76200">
                    <a:schemeClr val="tx1">
                      <a:alpha val="60000"/>
                    </a:schemeClr>
                  </a:glow>
                </a:effectLst>
              </a:rPr>
              <a:t>amek </a:t>
            </a:r>
            <a:r>
              <a:rPr lang="pl-PL" sz="2400" b="1" dirty="0" err="1" smtClean="0">
                <a:solidFill>
                  <a:schemeClr val="bg1">
                    <a:lumMod val="95000"/>
                  </a:schemeClr>
                </a:solidFill>
                <a:effectLst>
                  <a:glow rad="76200">
                    <a:schemeClr val="tx1">
                      <a:alpha val="60000"/>
                    </a:schemeClr>
                  </a:glow>
                </a:effectLst>
              </a:rPr>
              <a:t>Gibralfaro</a:t>
            </a:r>
            <a:endParaRPr lang="pl-PL" sz="2400" b="1" dirty="0" smtClean="0">
              <a:solidFill>
                <a:schemeClr val="bg1">
                  <a:lumMod val="95000"/>
                </a:schemeClr>
              </a:solidFill>
              <a:effectLst>
                <a:glow rad="76200">
                  <a:schemeClr val="tx1">
                    <a:alpha val="60000"/>
                  </a:schemeClr>
                </a:glow>
              </a:effectLst>
            </a:endParaRPr>
          </a:p>
        </p:txBody>
      </p:sp>
    </p:spTree>
    <p:extLst>
      <p:ext uri="{BB962C8B-B14F-4D97-AF65-F5344CB8AC3E}">
        <p14:creationId xmlns:p14="http://schemas.microsoft.com/office/powerpoint/2010/main" val="265522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775891" y="747246"/>
            <a:ext cx="6640216"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Środowisko naturalne</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10" name="pole tekstowe 9"/>
          <p:cNvSpPr txBox="1"/>
          <p:nvPr/>
        </p:nvSpPr>
        <p:spPr>
          <a:xfrm>
            <a:off x="1664460" y="5348253"/>
            <a:ext cx="8863078" cy="1200329"/>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W Andaluzji panuje klimat podzwrotnikowy morski, z rosnącym ku wschodowi stopniem kontynentalizmu. Zimy są ciepłe i deszczowe, suche i gorące lata zaczynają się w Maladze na początku maja. </a:t>
            </a:r>
            <a:endParaRPr lang="pl-PL" sz="2400" b="1" dirty="0">
              <a:solidFill>
                <a:schemeClr val="bg1">
                  <a:lumMod val="95000"/>
                </a:schemeClr>
              </a:solidFill>
              <a:effectLst>
                <a:glow rad="76200">
                  <a:schemeClr val="tx1">
                    <a:alpha val="60000"/>
                  </a:schemeClr>
                </a:glow>
              </a:effectLst>
            </a:endParaRPr>
          </a:p>
        </p:txBody>
      </p:sp>
      <p:sp>
        <p:nvSpPr>
          <p:cNvPr id="11" name="pole tekstowe 10"/>
          <p:cNvSpPr txBox="1"/>
          <p:nvPr/>
        </p:nvSpPr>
        <p:spPr>
          <a:xfrm>
            <a:off x="7084072" y="1455006"/>
            <a:ext cx="4911280" cy="3785652"/>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r"/>
            <a:r>
              <a:rPr lang="pl-PL" sz="2400" b="1" dirty="0" smtClean="0">
                <a:solidFill>
                  <a:schemeClr val="bg1">
                    <a:lumMod val="95000"/>
                  </a:schemeClr>
                </a:solidFill>
                <a:effectLst>
                  <a:glow rad="76200">
                    <a:schemeClr val="tx1">
                      <a:alpha val="60000"/>
                    </a:schemeClr>
                  </a:glow>
                </a:effectLst>
              </a:rPr>
              <a:t>Na północy Andaluzji znajdują się góry Sierra Morena, 570-kilometrowy łańcuch górski. Góry te urwiście opadają ku dolinie Gwadalkiwiru. Z północy na południe przecina je głęboki wąwóz </a:t>
            </a:r>
            <a:r>
              <a:rPr lang="pl-PL" sz="2400" b="1" dirty="0" err="1" smtClean="0">
                <a:solidFill>
                  <a:schemeClr val="bg1">
                    <a:lumMod val="95000"/>
                  </a:schemeClr>
                </a:solidFill>
                <a:effectLst>
                  <a:glow rad="76200">
                    <a:schemeClr val="tx1">
                      <a:alpha val="60000"/>
                    </a:schemeClr>
                  </a:glow>
                </a:effectLst>
              </a:rPr>
              <a:t>Despenaperros</a:t>
            </a:r>
            <a:r>
              <a:rPr lang="pl-PL" sz="2400" b="1" dirty="0" smtClean="0">
                <a:solidFill>
                  <a:schemeClr val="bg1">
                    <a:lumMod val="95000"/>
                  </a:schemeClr>
                </a:solidFill>
                <a:effectLst>
                  <a:glow rad="76200">
                    <a:schemeClr val="tx1">
                      <a:alpha val="60000"/>
                    </a:schemeClr>
                  </a:glow>
                </a:effectLst>
              </a:rPr>
              <a:t>. Dalej, ku zachodowi, góry obniżają się, a ich łańcuchy rozszerzają się, zajmując północ prowincji Sevilla i </a:t>
            </a:r>
            <a:r>
              <a:rPr lang="pl-PL" sz="2400" b="1" dirty="0" err="1" smtClean="0">
                <a:solidFill>
                  <a:schemeClr val="bg1">
                    <a:lumMod val="95000"/>
                  </a:schemeClr>
                </a:solidFill>
                <a:effectLst>
                  <a:glow rad="76200">
                    <a:schemeClr val="tx1">
                      <a:alpha val="60000"/>
                    </a:schemeClr>
                  </a:glow>
                </a:effectLst>
              </a:rPr>
              <a:t>Huelva</a:t>
            </a:r>
            <a:r>
              <a:rPr lang="pl-PL" sz="2400" b="1" dirty="0" smtClean="0">
                <a:solidFill>
                  <a:schemeClr val="bg1">
                    <a:lumMod val="95000"/>
                  </a:schemeClr>
                </a:solidFill>
                <a:effectLst>
                  <a:glow rad="76200">
                    <a:schemeClr val="tx1">
                      <a:alpha val="60000"/>
                    </a:schemeClr>
                  </a:glow>
                </a:effectLst>
              </a:rPr>
              <a:t>.</a:t>
            </a:r>
            <a:endParaRPr lang="pl-PL" sz="2400" b="1" dirty="0">
              <a:solidFill>
                <a:schemeClr val="bg1">
                  <a:lumMod val="95000"/>
                </a:schemeClr>
              </a:solidFill>
              <a:effectLst>
                <a:glow rad="76200">
                  <a:schemeClr val="tx1">
                    <a:alpha val="60000"/>
                  </a:schemeClr>
                </a:glow>
              </a:effectLst>
            </a:endParaRPr>
          </a:p>
        </p:txBody>
      </p:sp>
      <p:sp>
        <p:nvSpPr>
          <p:cNvPr id="13" name="pole tekstowe 12"/>
          <p:cNvSpPr txBox="1"/>
          <p:nvPr/>
        </p:nvSpPr>
        <p:spPr>
          <a:xfrm>
            <a:off x="117024" y="1824338"/>
            <a:ext cx="4911280" cy="3416320"/>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r>
              <a:rPr lang="pl-PL" sz="2400" b="1" dirty="0" smtClean="0">
                <a:solidFill>
                  <a:schemeClr val="bg1">
                    <a:lumMod val="95000"/>
                  </a:schemeClr>
                </a:solidFill>
                <a:effectLst>
                  <a:glow rad="76200">
                    <a:schemeClr val="tx1">
                      <a:alpha val="60000"/>
                    </a:schemeClr>
                  </a:glow>
                </a:effectLst>
              </a:rPr>
              <a:t>Andaluzja ma rzeki wpadające zarówno do Atlantyku jak do Morza Śródziemnego. Do Atlantyku wpadają: </a:t>
            </a:r>
            <a:r>
              <a:rPr lang="pl-PL" sz="2400" b="1" dirty="0" err="1" smtClean="0">
                <a:solidFill>
                  <a:schemeClr val="bg1">
                    <a:lumMod val="95000"/>
                  </a:schemeClr>
                </a:solidFill>
                <a:effectLst>
                  <a:glow rad="76200">
                    <a:schemeClr val="tx1">
                      <a:alpha val="60000"/>
                    </a:schemeClr>
                  </a:glow>
                </a:effectLst>
              </a:rPr>
              <a:t>Guadiana</a:t>
            </a:r>
            <a:r>
              <a:rPr lang="pl-PL" sz="2400" b="1" dirty="0" smtClean="0">
                <a:solidFill>
                  <a:schemeClr val="bg1">
                    <a:lumMod val="95000"/>
                  </a:schemeClr>
                </a:solidFill>
                <a:effectLst>
                  <a:glow rad="76200">
                    <a:schemeClr val="tx1">
                      <a:alpha val="60000"/>
                    </a:schemeClr>
                  </a:glow>
                </a:effectLst>
              </a:rPr>
              <a:t>, </a:t>
            </a:r>
            <a:r>
              <a:rPr lang="pl-PL" sz="2400" b="1" dirty="0" err="1" smtClean="0">
                <a:solidFill>
                  <a:schemeClr val="bg1">
                    <a:lumMod val="95000"/>
                  </a:schemeClr>
                </a:solidFill>
                <a:effectLst>
                  <a:glow rad="76200">
                    <a:schemeClr val="tx1">
                      <a:alpha val="60000"/>
                    </a:schemeClr>
                  </a:glow>
                </a:effectLst>
              </a:rPr>
              <a:t>Odiel</a:t>
            </a:r>
            <a:r>
              <a:rPr lang="pl-PL" sz="2400" b="1" dirty="0" smtClean="0">
                <a:solidFill>
                  <a:schemeClr val="bg1">
                    <a:lumMod val="95000"/>
                  </a:schemeClr>
                </a:solidFill>
                <a:effectLst>
                  <a:glow rad="76200">
                    <a:schemeClr val="tx1">
                      <a:alpha val="60000"/>
                    </a:schemeClr>
                  </a:glow>
                </a:effectLst>
              </a:rPr>
              <a:t>-Tinto, Gwadalkiwir, </a:t>
            </a:r>
            <a:r>
              <a:rPr lang="pl-PL" sz="2400" b="1" dirty="0" err="1" smtClean="0">
                <a:solidFill>
                  <a:schemeClr val="bg1">
                    <a:lumMod val="95000"/>
                  </a:schemeClr>
                </a:solidFill>
                <a:effectLst>
                  <a:glow rad="76200">
                    <a:schemeClr val="tx1">
                      <a:alpha val="60000"/>
                    </a:schemeClr>
                  </a:glow>
                </a:effectLst>
              </a:rPr>
              <a:t>Guadalete</a:t>
            </a:r>
            <a:r>
              <a:rPr lang="pl-PL" sz="2400" b="1" dirty="0" smtClean="0">
                <a:solidFill>
                  <a:schemeClr val="bg1">
                    <a:lumMod val="95000"/>
                  </a:schemeClr>
                </a:solidFill>
                <a:effectLst>
                  <a:glow rad="76200">
                    <a:schemeClr val="tx1">
                      <a:alpha val="60000"/>
                    </a:schemeClr>
                  </a:glow>
                </a:effectLst>
              </a:rPr>
              <a:t>, i </a:t>
            </a:r>
            <a:r>
              <a:rPr lang="pl-PL" sz="2400" b="1" dirty="0" err="1" smtClean="0">
                <a:solidFill>
                  <a:schemeClr val="bg1">
                    <a:lumMod val="95000"/>
                  </a:schemeClr>
                </a:solidFill>
                <a:effectLst>
                  <a:glow rad="76200">
                    <a:schemeClr val="tx1">
                      <a:alpha val="60000"/>
                    </a:schemeClr>
                  </a:glow>
                </a:effectLst>
              </a:rPr>
              <a:t>Barbate</a:t>
            </a:r>
            <a:r>
              <a:rPr lang="pl-PL" sz="2400" b="1" dirty="0" smtClean="0">
                <a:solidFill>
                  <a:schemeClr val="bg1">
                    <a:lumMod val="95000"/>
                  </a:schemeClr>
                </a:solidFill>
                <a:effectLst>
                  <a:glow rad="76200">
                    <a:schemeClr val="tx1">
                      <a:alpha val="60000"/>
                    </a:schemeClr>
                  </a:glow>
                </a:effectLst>
              </a:rPr>
              <a:t>. Do Morza Śródziemnego wpadają </a:t>
            </a:r>
            <a:r>
              <a:rPr lang="pl-PL" sz="2400" b="1" dirty="0" err="1" smtClean="0">
                <a:solidFill>
                  <a:schemeClr val="bg1">
                    <a:lumMod val="95000"/>
                  </a:schemeClr>
                </a:solidFill>
                <a:effectLst>
                  <a:glow rad="76200">
                    <a:schemeClr val="tx1">
                      <a:alpha val="60000"/>
                    </a:schemeClr>
                  </a:glow>
                </a:effectLst>
              </a:rPr>
              <a:t>Guadiaro</a:t>
            </a:r>
            <a:r>
              <a:rPr lang="pl-PL" sz="2400" b="1" dirty="0" smtClean="0">
                <a:solidFill>
                  <a:schemeClr val="bg1">
                    <a:lumMod val="95000"/>
                  </a:schemeClr>
                </a:solidFill>
                <a:effectLst>
                  <a:glow rad="76200">
                    <a:schemeClr val="tx1">
                      <a:alpha val="60000"/>
                    </a:schemeClr>
                  </a:glow>
                </a:effectLst>
              </a:rPr>
              <a:t>, </a:t>
            </a:r>
            <a:r>
              <a:rPr lang="pl-PL" sz="2400" b="1" dirty="0" err="1" smtClean="0">
                <a:solidFill>
                  <a:schemeClr val="bg1">
                    <a:lumMod val="95000"/>
                  </a:schemeClr>
                </a:solidFill>
                <a:effectLst>
                  <a:glow rad="76200">
                    <a:schemeClr val="tx1">
                      <a:alpha val="60000"/>
                    </a:schemeClr>
                  </a:glow>
                </a:effectLst>
              </a:rPr>
              <a:t>Guadalhorce</a:t>
            </a:r>
            <a:r>
              <a:rPr lang="pl-PL" sz="2400" b="1" dirty="0" smtClean="0">
                <a:solidFill>
                  <a:schemeClr val="bg1">
                    <a:lumMod val="95000"/>
                  </a:schemeClr>
                </a:solidFill>
                <a:effectLst>
                  <a:glow rad="76200">
                    <a:schemeClr val="tx1">
                      <a:alpha val="60000"/>
                    </a:schemeClr>
                  </a:glow>
                </a:effectLst>
              </a:rPr>
              <a:t>, </a:t>
            </a:r>
            <a:r>
              <a:rPr lang="pl-PL" sz="2400" b="1" dirty="0" err="1" smtClean="0">
                <a:solidFill>
                  <a:schemeClr val="bg1">
                    <a:lumMod val="95000"/>
                  </a:schemeClr>
                </a:solidFill>
                <a:effectLst>
                  <a:glow rad="76200">
                    <a:schemeClr val="tx1">
                      <a:alpha val="60000"/>
                    </a:schemeClr>
                  </a:glow>
                </a:effectLst>
              </a:rPr>
              <a:t>Guadalmedina</a:t>
            </a:r>
            <a:r>
              <a:rPr lang="pl-PL" sz="2400" b="1" dirty="0" smtClean="0">
                <a:solidFill>
                  <a:schemeClr val="bg1">
                    <a:lumMod val="95000"/>
                  </a:schemeClr>
                </a:solidFill>
                <a:effectLst>
                  <a:glow rad="76200">
                    <a:schemeClr val="tx1">
                      <a:alpha val="60000"/>
                    </a:schemeClr>
                  </a:glow>
                </a:effectLst>
              </a:rPr>
              <a:t>, </a:t>
            </a:r>
            <a:r>
              <a:rPr lang="pl-PL" sz="2400" b="1" dirty="0" err="1" smtClean="0">
                <a:solidFill>
                  <a:schemeClr val="bg1">
                    <a:lumMod val="95000"/>
                  </a:schemeClr>
                </a:solidFill>
                <a:effectLst>
                  <a:glow rad="76200">
                    <a:schemeClr val="tx1">
                      <a:alpha val="60000"/>
                    </a:schemeClr>
                  </a:glow>
                </a:effectLst>
              </a:rPr>
              <a:t>Guadalfeo</a:t>
            </a:r>
            <a:r>
              <a:rPr lang="pl-PL" sz="2400" b="1" dirty="0" smtClean="0">
                <a:solidFill>
                  <a:schemeClr val="bg1">
                    <a:lumMod val="95000"/>
                  </a:schemeClr>
                </a:solidFill>
                <a:effectLst>
                  <a:glow rad="76200">
                    <a:schemeClr val="tx1">
                      <a:alpha val="60000"/>
                    </a:schemeClr>
                  </a:glow>
                </a:effectLst>
              </a:rPr>
              <a:t>, </a:t>
            </a:r>
            <a:r>
              <a:rPr lang="pl-PL" sz="2400" b="1" dirty="0" err="1" smtClean="0">
                <a:solidFill>
                  <a:schemeClr val="bg1">
                    <a:lumMod val="95000"/>
                  </a:schemeClr>
                </a:solidFill>
                <a:effectLst>
                  <a:glow rad="76200">
                    <a:schemeClr val="tx1">
                      <a:alpha val="60000"/>
                    </a:schemeClr>
                  </a:glow>
                </a:effectLst>
              </a:rPr>
              <a:t>Andarax</a:t>
            </a:r>
            <a:r>
              <a:rPr lang="pl-PL" sz="2400" b="1" dirty="0" smtClean="0">
                <a:solidFill>
                  <a:schemeClr val="bg1">
                    <a:lumMod val="95000"/>
                  </a:schemeClr>
                </a:solidFill>
                <a:effectLst>
                  <a:glow rad="76200">
                    <a:schemeClr val="tx1">
                      <a:alpha val="60000"/>
                    </a:schemeClr>
                  </a:glow>
                </a:effectLst>
              </a:rPr>
              <a:t> i Almanzora.</a:t>
            </a:r>
            <a:endParaRPr lang="pl-PL" sz="2400" b="1" dirty="0">
              <a:solidFill>
                <a:schemeClr val="bg1">
                  <a:lumMod val="95000"/>
                </a:schemeClr>
              </a:solidFill>
              <a:effectLst>
                <a:glow rad="76200">
                  <a:schemeClr val="tx1">
                    <a:alpha val="60000"/>
                  </a:schemeClr>
                </a:glow>
              </a:effectLst>
            </a:endParaRPr>
          </a:p>
        </p:txBody>
      </p:sp>
    </p:spTree>
    <p:extLst>
      <p:ext uri="{BB962C8B-B14F-4D97-AF65-F5344CB8AC3E}">
        <p14:creationId xmlns:p14="http://schemas.microsoft.com/office/powerpoint/2010/main" val="3480182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062" y="1946787"/>
            <a:ext cx="5290233" cy="3339707"/>
          </a:xfrm>
          <a:prstGeom prst="rect">
            <a:avLst/>
          </a:prstGeom>
        </p:spPr>
      </p:pic>
      <p:sp>
        <p:nvSpPr>
          <p:cNvPr id="8" name="pole tekstowe 7"/>
          <p:cNvSpPr txBox="1"/>
          <p:nvPr/>
        </p:nvSpPr>
        <p:spPr>
          <a:xfrm>
            <a:off x="-1617361" y="5286494"/>
            <a:ext cx="8863078" cy="830997"/>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Cordoba - Most na rzece Gwadalkiwir</a:t>
            </a:r>
          </a:p>
          <a:p>
            <a:pPr algn="ctr"/>
            <a:endParaRPr lang="pl-PL" sz="2400" b="1" dirty="0" smtClean="0">
              <a:solidFill>
                <a:schemeClr val="bg1">
                  <a:lumMod val="95000"/>
                </a:schemeClr>
              </a:solidFill>
              <a:effectLst>
                <a:glow rad="76200">
                  <a:schemeClr val="tx1">
                    <a:alpha val="60000"/>
                  </a:schemeClr>
                </a:glow>
              </a:effectLst>
            </a:endParaRPr>
          </a:p>
        </p:txBody>
      </p:sp>
      <p:pic>
        <p:nvPicPr>
          <p:cNvPr id="9" name="Obraz 8"/>
          <p:cNvPicPr>
            <a:picLocks noChangeAspect="1"/>
          </p:cNvPicPr>
          <p:nvPr/>
        </p:nvPicPr>
        <p:blipFill rotWithShape="1">
          <a:blip r:embed="rId5">
            <a:extLst>
              <a:ext uri="{28A0092B-C50C-407E-A947-70E740481C1C}">
                <a14:useLocalDpi xmlns:a14="http://schemas.microsoft.com/office/drawing/2010/main" val="0"/>
              </a:ext>
            </a:extLst>
          </a:blip>
          <a:srcRect t="13481" b="13842"/>
          <a:stretch/>
        </p:blipFill>
        <p:spPr>
          <a:xfrm>
            <a:off x="5644280" y="1950929"/>
            <a:ext cx="6371286" cy="3339707"/>
          </a:xfrm>
          <a:prstGeom prst="rect">
            <a:avLst/>
          </a:prstGeom>
        </p:spPr>
      </p:pic>
      <p:sp>
        <p:nvSpPr>
          <p:cNvPr id="10" name="pole tekstowe 9"/>
          <p:cNvSpPr txBox="1"/>
          <p:nvPr/>
        </p:nvSpPr>
        <p:spPr>
          <a:xfrm>
            <a:off x="4279850" y="5278938"/>
            <a:ext cx="8863078" cy="46166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Pasmo górskie Sierra Morena</a:t>
            </a:r>
          </a:p>
        </p:txBody>
      </p:sp>
    </p:spTree>
    <p:extLst>
      <p:ext uri="{BB962C8B-B14F-4D97-AF65-F5344CB8AC3E}">
        <p14:creationId xmlns:p14="http://schemas.microsoft.com/office/powerpoint/2010/main" val="3287989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7" name="Prostokąt 6"/>
          <p:cNvSpPr/>
          <p:nvPr/>
        </p:nvSpPr>
        <p:spPr>
          <a:xfrm>
            <a:off x="1922913" y="688262"/>
            <a:ext cx="8346196"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Mapa geograficzna Hiszpanii</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926" y="1785436"/>
            <a:ext cx="7270963" cy="4815354"/>
          </a:xfrm>
          <a:prstGeom prst="rect">
            <a:avLst/>
          </a:prstGeom>
        </p:spPr>
      </p:pic>
    </p:spTree>
    <p:extLst>
      <p:ext uri="{BB962C8B-B14F-4D97-AF65-F5344CB8AC3E}">
        <p14:creationId xmlns:p14="http://schemas.microsoft.com/office/powerpoint/2010/main" val="2808589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688063" y="688262"/>
            <a:ext cx="10815910"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Mapa polityczna i podział na sektory</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Obraz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067" y="1611592"/>
            <a:ext cx="5752226" cy="5033888"/>
          </a:xfrm>
          <a:prstGeom prst="rect">
            <a:avLst/>
          </a:prstGeom>
        </p:spPr>
      </p:pic>
      <p:sp>
        <p:nvSpPr>
          <p:cNvPr id="7" name="pole tekstowe 6"/>
          <p:cNvSpPr txBox="1"/>
          <p:nvPr/>
        </p:nvSpPr>
        <p:spPr>
          <a:xfrm>
            <a:off x="201691" y="2235710"/>
            <a:ext cx="6004376" cy="3785652"/>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Hiszpania dzieli się na 50 prowincji (</a:t>
            </a:r>
            <a:r>
              <a:rPr lang="pl-PL" sz="2400" b="1" i="1" dirty="0" err="1" smtClean="0">
                <a:solidFill>
                  <a:schemeClr val="bg1">
                    <a:lumMod val="95000"/>
                  </a:schemeClr>
                </a:solidFill>
                <a:effectLst>
                  <a:glow rad="76200">
                    <a:schemeClr val="tx1">
                      <a:alpha val="60000"/>
                    </a:schemeClr>
                  </a:glow>
                </a:effectLst>
              </a:rPr>
              <a:t>provincias</a:t>
            </a:r>
            <a:r>
              <a:rPr lang="pl-PL" sz="2400" b="1" dirty="0" smtClean="0">
                <a:solidFill>
                  <a:schemeClr val="bg1">
                    <a:lumMod val="95000"/>
                  </a:schemeClr>
                </a:solidFill>
                <a:effectLst>
                  <a:glow rad="76200">
                    <a:schemeClr val="tx1">
                      <a:alpha val="60000"/>
                    </a:schemeClr>
                  </a:glow>
                </a:effectLst>
              </a:rPr>
              <a:t>), w skład których wchodzi z kolei ponad 8000 podstawowych jednostek administracyjnych – gmin (</a:t>
            </a:r>
            <a:r>
              <a:rPr lang="pl-PL" sz="2400" b="1" i="1" dirty="0" err="1" smtClean="0">
                <a:solidFill>
                  <a:schemeClr val="bg1">
                    <a:lumMod val="95000"/>
                  </a:schemeClr>
                </a:solidFill>
                <a:effectLst>
                  <a:glow rad="76200">
                    <a:schemeClr val="tx1">
                      <a:alpha val="60000"/>
                    </a:schemeClr>
                  </a:glow>
                </a:effectLst>
              </a:rPr>
              <a:t>municipios</a:t>
            </a:r>
            <a:r>
              <a:rPr lang="pl-PL" sz="2400" b="1" dirty="0" smtClean="0">
                <a:solidFill>
                  <a:schemeClr val="bg1">
                    <a:lumMod val="95000"/>
                  </a:schemeClr>
                </a:solidFill>
                <a:effectLst>
                  <a:glow rad="76200">
                    <a:schemeClr val="tx1">
                      <a:alpha val="60000"/>
                    </a:schemeClr>
                  </a:glow>
                </a:effectLst>
              </a:rPr>
              <a:t>). Prowincje mają prawo tworzyć dobrowolne związki w postaci wspólnot autonomicznych. Z prawa tego skorzystały wszystkie prowincje, przy czym niektóre z nich tworzą samodzielne wspólnoty. Obecnie liczba wspólnot autonomicznych wynosi 17.</a:t>
            </a:r>
          </a:p>
        </p:txBody>
      </p:sp>
    </p:spTree>
    <p:extLst>
      <p:ext uri="{BB962C8B-B14F-4D97-AF65-F5344CB8AC3E}">
        <p14:creationId xmlns:p14="http://schemas.microsoft.com/office/powerpoint/2010/main" val="303487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2315341" y="688262"/>
            <a:ext cx="7561365"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Andaluzja jako wspólnota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206667" y="2090172"/>
            <a:ext cx="4835976" cy="2677656"/>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W skład Andaluzji wchodzi 8 prowincji: Almeria, Kadyks, Kordoba, Grenada, </a:t>
            </a:r>
            <a:r>
              <a:rPr lang="pl-PL" sz="2400" b="1" dirty="0" err="1">
                <a:solidFill>
                  <a:schemeClr val="bg1">
                    <a:lumMod val="95000"/>
                  </a:schemeClr>
                </a:solidFill>
                <a:effectLst>
                  <a:glow rad="76200">
                    <a:schemeClr val="tx1">
                      <a:alpha val="60000"/>
                    </a:schemeClr>
                  </a:glow>
                </a:effectLst>
              </a:rPr>
              <a:t>H</a:t>
            </a:r>
            <a:r>
              <a:rPr lang="pl-PL" sz="2400" b="1" dirty="0" err="1" smtClean="0">
                <a:solidFill>
                  <a:schemeClr val="bg1">
                    <a:lumMod val="95000"/>
                  </a:schemeClr>
                </a:solidFill>
                <a:effectLst>
                  <a:glow rad="76200">
                    <a:schemeClr val="tx1">
                      <a:alpha val="60000"/>
                    </a:schemeClr>
                  </a:glow>
                </a:effectLst>
              </a:rPr>
              <a:t>uelva</a:t>
            </a:r>
            <a:r>
              <a:rPr lang="pl-PL" sz="2400" b="1" dirty="0" smtClean="0">
                <a:solidFill>
                  <a:schemeClr val="bg1">
                    <a:lumMod val="95000"/>
                  </a:schemeClr>
                </a:solidFill>
                <a:effectLst>
                  <a:glow rad="76200">
                    <a:schemeClr val="tx1">
                      <a:alpha val="60000"/>
                    </a:schemeClr>
                  </a:glow>
                </a:effectLst>
              </a:rPr>
              <a:t>, </a:t>
            </a:r>
            <a:r>
              <a:rPr lang="pl-PL" sz="2400" b="1" dirty="0" err="1" smtClean="0">
                <a:solidFill>
                  <a:schemeClr val="bg1">
                    <a:lumMod val="95000"/>
                  </a:schemeClr>
                </a:solidFill>
                <a:effectLst>
                  <a:glow rad="76200">
                    <a:schemeClr val="tx1">
                      <a:alpha val="60000"/>
                    </a:schemeClr>
                  </a:glow>
                </a:effectLst>
              </a:rPr>
              <a:t>Jaén</a:t>
            </a:r>
            <a:r>
              <a:rPr lang="pl-PL" sz="2400" b="1" dirty="0" smtClean="0">
                <a:solidFill>
                  <a:schemeClr val="bg1">
                    <a:lumMod val="95000"/>
                  </a:schemeClr>
                </a:solidFill>
                <a:effectLst>
                  <a:glow rad="76200">
                    <a:schemeClr val="tx1">
                      <a:alpha val="60000"/>
                    </a:schemeClr>
                  </a:glow>
                </a:effectLst>
              </a:rPr>
              <a:t>, Malaga, Sewilla.</a:t>
            </a:r>
          </a:p>
          <a:p>
            <a:pPr algn="ctr"/>
            <a:r>
              <a:rPr lang="pl-PL" sz="2400" b="1" dirty="0" smtClean="0">
                <a:solidFill>
                  <a:schemeClr val="bg1">
                    <a:lumMod val="95000"/>
                  </a:schemeClr>
                </a:solidFill>
                <a:effectLst>
                  <a:glow rad="76200">
                    <a:schemeClr val="tx1">
                      <a:alpha val="60000"/>
                    </a:schemeClr>
                  </a:glow>
                </a:effectLst>
              </a:rPr>
              <a:t> Stolicami są Sewilla</a:t>
            </a:r>
          </a:p>
          <a:p>
            <a:pPr algn="ctr"/>
            <a:r>
              <a:rPr lang="pl-PL" sz="2400" b="1" dirty="0" smtClean="0">
                <a:solidFill>
                  <a:schemeClr val="bg1">
                    <a:lumMod val="95000"/>
                  </a:schemeClr>
                </a:solidFill>
                <a:effectLst>
                  <a:glow rad="76200">
                    <a:schemeClr val="tx1">
                      <a:alpha val="60000"/>
                    </a:schemeClr>
                  </a:glow>
                </a:effectLst>
              </a:rPr>
              <a:t>(Rząd, Parlament i Rzecznik)</a:t>
            </a:r>
          </a:p>
          <a:p>
            <a:pPr algn="ctr"/>
            <a:r>
              <a:rPr lang="pl-PL" sz="2400" b="1" dirty="0" smtClean="0">
                <a:solidFill>
                  <a:schemeClr val="bg1">
                    <a:lumMod val="95000"/>
                  </a:schemeClr>
                </a:solidFill>
                <a:effectLst>
                  <a:glow rad="76200">
                    <a:schemeClr val="tx1">
                      <a:alpha val="60000"/>
                    </a:schemeClr>
                  </a:glow>
                </a:effectLst>
              </a:rPr>
              <a:t> i Grenada (Sąd Najwyższy).</a:t>
            </a:r>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781" y="1785914"/>
            <a:ext cx="4474619" cy="2981914"/>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6333" y="4011665"/>
            <a:ext cx="4085166" cy="2727837"/>
          </a:xfrm>
          <a:prstGeom prst="rect">
            <a:avLst/>
          </a:prstGeom>
        </p:spPr>
      </p:pic>
    </p:spTree>
    <p:extLst>
      <p:ext uri="{BB962C8B-B14F-4D97-AF65-F5344CB8AC3E}">
        <p14:creationId xmlns:p14="http://schemas.microsoft.com/office/powerpoint/2010/main" val="2362986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2264113" y="688262"/>
            <a:ext cx="7663829"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Grupy językowe Hiszpania</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pole tekstowe 6"/>
          <p:cNvSpPr txBox="1"/>
          <p:nvPr/>
        </p:nvSpPr>
        <p:spPr>
          <a:xfrm>
            <a:off x="268777" y="1874059"/>
            <a:ext cx="11654444" cy="4524315"/>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pPr algn="ctr"/>
            <a:r>
              <a:rPr lang="pl-PL" sz="2400" b="1" dirty="0" smtClean="0">
                <a:solidFill>
                  <a:schemeClr val="bg1">
                    <a:lumMod val="95000"/>
                  </a:schemeClr>
                </a:solidFill>
                <a:effectLst>
                  <a:glow rad="76200">
                    <a:schemeClr val="tx1">
                      <a:alpha val="60000"/>
                    </a:schemeClr>
                  </a:glow>
                </a:effectLst>
              </a:rPr>
              <a:t>Uchwalona 27 grudnia 1978 (znowelizowana 27 sierpnia 1992) Konstytucja Hiszpanii stanowi, że "Kastylijski jest hiszpańskim urzędowym językiem państwa. Wszyscy Hiszpanie mają obowiązek go znać i prawo nim się posługiwać". Niemniej "Pozostałe języki hiszpańskie są również językami urzędowymi w odpowiednich wspólnotach autonomicznych, zgodnie z ich statutami". </a:t>
            </a:r>
          </a:p>
          <a:p>
            <a:pPr algn="ctr"/>
            <a:r>
              <a:rPr lang="pl-PL" sz="2400" b="1" dirty="0" smtClean="0">
                <a:solidFill>
                  <a:schemeClr val="bg1">
                    <a:lumMod val="95000"/>
                  </a:schemeClr>
                </a:solidFill>
                <a:effectLst>
                  <a:glow rad="76200">
                    <a:schemeClr val="tx1">
                      <a:alpha val="60000"/>
                    </a:schemeClr>
                  </a:glow>
                </a:effectLst>
              </a:rPr>
              <a:t>Do kategorii owych "pozostałych języków hiszpańskich" zalicza się, występujące w niektórych regionach (autonomiach) Hiszpanii, lokalne rodzime języki: </a:t>
            </a:r>
          </a:p>
          <a:p>
            <a:pPr marL="342900" indent="-342900" algn="ctr">
              <a:buFont typeface="Arial" panose="020B0604020202020204" pitchFamily="34" charset="0"/>
              <a:buChar char="•"/>
            </a:pPr>
            <a:r>
              <a:rPr lang="pl-PL" sz="2400" b="1" dirty="0" smtClean="0">
                <a:solidFill>
                  <a:schemeClr val="bg1">
                    <a:lumMod val="95000"/>
                  </a:schemeClr>
                </a:solidFill>
                <a:effectLst>
                  <a:glow rad="76200">
                    <a:schemeClr val="tx1">
                      <a:alpha val="60000"/>
                    </a:schemeClr>
                  </a:glow>
                </a:effectLst>
              </a:rPr>
              <a:t>baskijski w Kraju Basków i Nawarze</a:t>
            </a:r>
          </a:p>
          <a:p>
            <a:pPr marL="342900" indent="-342900" algn="ctr">
              <a:buFont typeface="Arial" panose="020B0604020202020204" pitchFamily="34" charset="0"/>
              <a:buChar char="•"/>
            </a:pPr>
            <a:r>
              <a:rPr lang="pl-PL" sz="2400" b="1" dirty="0" smtClean="0">
                <a:solidFill>
                  <a:schemeClr val="bg1">
                    <a:lumMod val="95000"/>
                  </a:schemeClr>
                </a:solidFill>
                <a:effectLst>
                  <a:glow rad="76200">
                    <a:schemeClr val="tx1">
                      <a:alpha val="60000"/>
                    </a:schemeClr>
                  </a:glow>
                </a:effectLst>
              </a:rPr>
              <a:t>kataloński w Katalonii, Walencji i na Balearach</a:t>
            </a:r>
          </a:p>
          <a:p>
            <a:pPr marL="342900" indent="-342900" algn="ctr">
              <a:buFont typeface="Arial" panose="020B0604020202020204" pitchFamily="34" charset="0"/>
              <a:buChar char="•"/>
            </a:pPr>
            <a:r>
              <a:rPr lang="pl-PL" sz="2400" b="1" dirty="0" err="1" smtClean="0">
                <a:solidFill>
                  <a:schemeClr val="bg1">
                    <a:lumMod val="95000"/>
                  </a:schemeClr>
                </a:solidFill>
                <a:effectLst>
                  <a:glow rad="76200">
                    <a:schemeClr val="tx1">
                      <a:alpha val="60000"/>
                    </a:schemeClr>
                  </a:glow>
                </a:effectLst>
              </a:rPr>
              <a:t>aranes</a:t>
            </a:r>
            <a:r>
              <a:rPr lang="pl-PL" sz="2400" b="1" dirty="0" smtClean="0">
                <a:solidFill>
                  <a:schemeClr val="bg1">
                    <a:lumMod val="95000"/>
                  </a:schemeClr>
                </a:solidFill>
                <a:effectLst>
                  <a:glow rad="76200">
                    <a:schemeClr val="tx1">
                      <a:alpha val="60000"/>
                    </a:schemeClr>
                  </a:glow>
                </a:effectLst>
              </a:rPr>
              <a:t> w Katalonii</a:t>
            </a:r>
          </a:p>
          <a:p>
            <a:pPr marL="342900" indent="-342900" algn="ctr">
              <a:buFont typeface="Arial" panose="020B0604020202020204" pitchFamily="34" charset="0"/>
              <a:buChar char="•"/>
            </a:pPr>
            <a:r>
              <a:rPr lang="pl-PL" sz="2400" b="1" dirty="0" smtClean="0">
                <a:solidFill>
                  <a:schemeClr val="bg1">
                    <a:lumMod val="95000"/>
                  </a:schemeClr>
                </a:solidFill>
                <a:effectLst>
                  <a:glow rad="76200">
                    <a:schemeClr val="tx1">
                      <a:alpha val="60000"/>
                    </a:schemeClr>
                  </a:glow>
                </a:effectLst>
              </a:rPr>
              <a:t>galicyjski w Galicji</a:t>
            </a:r>
          </a:p>
          <a:p>
            <a:pPr marL="342900" indent="-342900" algn="ctr">
              <a:buFont typeface="Arial" panose="020B0604020202020204" pitchFamily="34" charset="0"/>
              <a:buChar char="•"/>
            </a:pPr>
            <a:endParaRPr lang="pl-PL" sz="2400" b="1" dirty="0">
              <a:solidFill>
                <a:schemeClr val="bg1">
                  <a:lumMod val="95000"/>
                </a:schemeClr>
              </a:solidFill>
              <a:effectLst>
                <a:glow rad="76200">
                  <a:schemeClr val="tx1">
                    <a:alpha val="60000"/>
                  </a:schemeClr>
                </a:glow>
              </a:effectLst>
            </a:endParaRPr>
          </a:p>
        </p:txBody>
      </p:sp>
    </p:spTree>
    <p:extLst>
      <p:ext uri="{BB962C8B-B14F-4D97-AF65-F5344CB8AC3E}">
        <p14:creationId xmlns:p14="http://schemas.microsoft.com/office/powerpoint/2010/main" val="1831221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4305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179" y="0"/>
            <a:ext cx="6563641" cy="743054"/>
          </a:xfrm>
          <a:prstGeom prst="rect">
            <a:avLst/>
          </a:prstGeom>
        </p:spPr>
      </p:pic>
      <p:sp>
        <p:nvSpPr>
          <p:cNvPr id="6" name="Prostokąt 5"/>
          <p:cNvSpPr/>
          <p:nvPr/>
        </p:nvSpPr>
        <p:spPr>
          <a:xfrm>
            <a:off x="2303583" y="688262"/>
            <a:ext cx="7584897" cy="923330"/>
          </a:xfrm>
          <a:prstGeom prst="rect">
            <a:avLst/>
          </a:prstGeom>
          <a:noFill/>
        </p:spPr>
        <p:txBody>
          <a:bodyPr wrap="none" lIns="91440" tIns="45720" rIns="91440" bIns="45720">
            <a:spAutoFit/>
          </a:bodyPr>
          <a:lstStyle/>
          <a:p>
            <a:pPr algn="ctr"/>
            <a:r>
              <a:rPr lang="pl-PL"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Języki Hiszpania na mapie</a:t>
            </a:r>
            <a:endParaRPr lang="pl-P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Obraz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000" y="1528465"/>
            <a:ext cx="7620000" cy="4933950"/>
          </a:xfrm>
          <a:prstGeom prst="rect">
            <a:avLst/>
          </a:prstGeom>
        </p:spPr>
      </p:pic>
      <p:sp>
        <p:nvSpPr>
          <p:cNvPr id="8" name="pole tekstowe 7"/>
          <p:cNvSpPr txBox="1"/>
          <p:nvPr/>
        </p:nvSpPr>
        <p:spPr>
          <a:xfrm>
            <a:off x="1781324" y="1867130"/>
            <a:ext cx="6817176" cy="3416320"/>
          </a:xfrm>
          <a:prstGeom prst="rect">
            <a:avLst/>
          </a:prstGeom>
          <a:noFill/>
          <a:effectLst>
            <a:glow rad="215900">
              <a:schemeClr val="accent5">
                <a:alpha val="40000"/>
              </a:schemeClr>
            </a:glow>
            <a:outerShdw blurRad="76200" dir="13500000" sy="23000" kx="1200000" algn="br" rotWithShape="0">
              <a:prstClr val="black">
                <a:alpha val="20000"/>
              </a:prstClr>
            </a:outerShdw>
          </a:effectLst>
        </p:spPr>
        <p:txBody>
          <a:bodyPr wrap="square" rtlCol="0">
            <a:spAutoFit/>
          </a:bodyPr>
          <a:lstStyle/>
          <a:p>
            <a:r>
              <a:rPr lang="pl-PL" sz="2400" b="1" dirty="0" smtClean="0">
                <a:solidFill>
                  <a:schemeClr val="bg1">
                    <a:lumMod val="95000"/>
                  </a:schemeClr>
                </a:solidFill>
                <a:effectLst>
                  <a:glow rad="76200">
                    <a:schemeClr val="tx1">
                      <a:alpha val="60000"/>
                    </a:schemeClr>
                  </a:glow>
                </a:effectLst>
              </a:rPr>
              <a:t>kastylijski (hiszpański)</a:t>
            </a:r>
          </a:p>
          <a:p>
            <a:r>
              <a:rPr lang="pl-PL" sz="2400" b="1" dirty="0" smtClean="0">
                <a:solidFill>
                  <a:schemeClr val="bg1">
                    <a:lumMod val="95000"/>
                  </a:schemeClr>
                </a:solidFill>
                <a:effectLst>
                  <a:glow rad="76200">
                    <a:schemeClr val="tx1">
                      <a:alpha val="60000"/>
                    </a:schemeClr>
                  </a:glow>
                </a:effectLst>
              </a:rPr>
              <a:t>kataloński, walencki</a:t>
            </a:r>
          </a:p>
          <a:p>
            <a:r>
              <a:rPr lang="pl-PL" sz="2400" b="1" dirty="0" smtClean="0">
                <a:solidFill>
                  <a:schemeClr val="bg1">
                    <a:lumMod val="95000"/>
                  </a:schemeClr>
                </a:solidFill>
                <a:effectLst>
                  <a:glow rad="76200">
                    <a:schemeClr val="tx1">
                      <a:alpha val="60000"/>
                    </a:schemeClr>
                  </a:glow>
                </a:effectLst>
              </a:rPr>
              <a:t>baskijski</a:t>
            </a:r>
          </a:p>
          <a:p>
            <a:r>
              <a:rPr lang="pl-PL" sz="2400" b="1" dirty="0" smtClean="0">
                <a:solidFill>
                  <a:schemeClr val="bg1">
                    <a:lumMod val="95000"/>
                  </a:schemeClr>
                </a:solidFill>
                <a:effectLst>
                  <a:glow rad="76200">
                    <a:schemeClr val="tx1">
                      <a:alpha val="60000"/>
                    </a:schemeClr>
                  </a:glow>
                </a:effectLst>
              </a:rPr>
              <a:t>galisyjski</a:t>
            </a:r>
          </a:p>
          <a:p>
            <a:r>
              <a:rPr lang="pl-PL" sz="2400" b="1" dirty="0" err="1" smtClean="0">
                <a:solidFill>
                  <a:schemeClr val="bg1">
                    <a:lumMod val="95000"/>
                  </a:schemeClr>
                </a:solidFill>
                <a:effectLst>
                  <a:glow rad="76200">
                    <a:schemeClr val="tx1">
                      <a:alpha val="60000"/>
                    </a:schemeClr>
                  </a:glow>
                </a:effectLst>
              </a:rPr>
              <a:t>leoński</a:t>
            </a:r>
            <a:endParaRPr lang="pl-PL" sz="2400" b="1" dirty="0" smtClean="0">
              <a:solidFill>
                <a:schemeClr val="bg1">
                  <a:lumMod val="95000"/>
                </a:schemeClr>
              </a:solidFill>
              <a:effectLst>
                <a:glow rad="76200">
                  <a:schemeClr val="tx1">
                    <a:alpha val="60000"/>
                  </a:schemeClr>
                </a:glow>
              </a:effectLst>
            </a:endParaRPr>
          </a:p>
          <a:p>
            <a:r>
              <a:rPr lang="pl-PL" sz="2400" b="1" dirty="0" smtClean="0">
                <a:solidFill>
                  <a:schemeClr val="bg1">
                    <a:lumMod val="95000"/>
                  </a:schemeClr>
                </a:solidFill>
                <a:effectLst>
                  <a:glow rad="76200">
                    <a:schemeClr val="tx1">
                      <a:alpha val="60000"/>
                    </a:schemeClr>
                  </a:glow>
                </a:effectLst>
              </a:rPr>
              <a:t>aragoński</a:t>
            </a:r>
          </a:p>
          <a:p>
            <a:r>
              <a:rPr lang="pl-PL" sz="2400" b="1" dirty="0" err="1" smtClean="0">
                <a:solidFill>
                  <a:schemeClr val="bg1">
                    <a:lumMod val="95000"/>
                  </a:schemeClr>
                </a:solidFill>
                <a:effectLst>
                  <a:glow rad="76200">
                    <a:schemeClr val="tx1">
                      <a:alpha val="60000"/>
                    </a:schemeClr>
                  </a:glow>
                </a:effectLst>
              </a:rPr>
              <a:t>aranejski</a:t>
            </a:r>
            <a:endParaRPr lang="pl-PL" sz="2400" b="1" dirty="0" smtClean="0">
              <a:solidFill>
                <a:schemeClr val="bg1">
                  <a:lumMod val="95000"/>
                </a:schemeClr>
              </a:solidFill>
              <a:effectLst>
                <a:glow rad="76200">
                  <a:schemeClr val="tx1">
                    <a:alpha val="60000"/>
                  </a:schemeClr>
                </a:glow>
              </a:effectLst>
            </a:endParaRPr>
          </a:p>
          <a:p>
            <a:r>
              <a:rPr lang="pl-PL" sz="2400" b="1" dirty="0" smtClean="0">
                <a:solidFill>
                  <a:schemeClr val="bg1">
                    <a:lumMod val="95000"/>
                  </a:schemeClr>
                </a:solidFill>
                <a:effectLst>
                  <a:glow rad="76200">
                    <a:schemeClr val="tx1">
                      <a:alpha val="60000"/>
                    </a:schemeClr>
                  </a:glow>
                </a:effectLst>
              </a:rPr>
              <a:t>estremadurski</a:t>
            </a:r>
          </a:p>
          <a:p>
            <a:r>
              <a:rPr lang="pl-PL" sz="2400" b="1" dirty="0" smtClean="0">
                <a:solidFill>
                  <a:schemeClr val="bg1">
                    <a:lumMod val="95000"/>
                  </a:schemeClr>
                </a:solidFill>
                <a:effectLst>
                  <a:glow rad="76200">
                    <a:schemeClr val="tx1">
                      <a:alpha val="60000"/>
                    </a:schemeClr>
                  </a:glow>
                </a:effectLst>
              </a:rPr>
              <a:t>fala</a:t>
            </a:r>
          </a:p>
        </p:txBody>
      </p:sp>
      <p:sp>
        <p:nvSpPr>
          <p:cNvPr id="3" name="Prostokąt 2"/>
          <p:cNvSpPr/>
          <p:nvPr/>
        </p:nvSpPr>
        <p:spPr>
          <a:xfrm>
            <a:off x="1540933" y="1998133"/>
            <a:ext cx="240391" cy="2403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1540933" y="2338984"/>
            <a:ext cx="240391" cy="240391"/>
          </a:xfrm>
          <a:prstGeom prst="rect">
            <a:avLst/>
          </a:prstGeom>
          <a:solidFill>
            <a:srgbClr val="FF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2">
                  <a:lumMod val="60000"/>
                  <a:lumOff val="40000"/>
                </a:schemeClr>
              </a:solidFill>
            </a:endParaRPr>
          </a:p>
        </p:txBody>
      </p:sp>
      <p:sp>
        <p:nvSpPr>
          <p:cNvPr id="10" name="Prostokąt 9"/>
          <p:cNvSpPr/>
          <p:nvPr/>
        </p:nvSpPr>
        <p:spPr>
          <a:xfrm>
            <a:off x="1540932" y="2714717"/>
            <a:ext cx="240391" cy="240391"/>
          </a:xfrm>
          <a:prstGeom prst="rect">
            <a:avLst/>
          </a:prstGeom>
          <a:solidFill>
            <a:srgbClr val="33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1540931" y="3090450"/>
            <a:ext cx="240391" cy="24039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p:nvSpPr>
        <p:spPr>
          <a:xfrm>
            <a:off x="1540931" y="3455094"/>
            <a:ext cx="240391" cy="240391"/>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p:cNvSpPr/>
          <p:nvPr/>
        </p:nvSpPr>
        <p:spPr>
          <a:xfrm>
            <a:off x="1540930" y="3818334"/>
            <a:ext cx="240391" cy="240391"/>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1540930" y="4192663"/>
            <a:ext cx="240391" cy="240391"/>
          </a:xfrm>
          <a:prstGeom prst="rect">
            <a:avLst/>
          </a:prstGeom>
          <a:solidFill>
            <a:srgbClr val="33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a:off x="1540930" y="4558711"/>
            <a:ext cx="240391" cy="240391"/>
          </a:xfrm>
          <a:prstGeom prst="rect">
            <a:avLst/>
          </a:prstGeom>
          <a:solidFill>
            <a:srgbClr val="3A71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a:off x="1540930" y="4910651"/>
            <a:ext cx="240391" cy="240391"/>
          </a:xfrm>
          <a:prstGeom prst="rect">
            <a:avLst/>
          </a:prstGeom>
          <a:solidFill>
            <a:srgbClr val="A265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3312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1170</Words>
  <Application>Microsoft Office PowerPoint</Application>
  <PresentationFormat>Panoramiczny</PresentationFormat>
  <Paragraphs>65</Paragraphs>
  <Slides>20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Mateusz</dc:creator>
  <cp:lastModifiedBy>admin</cp:lastModifiedBy>
  <cp:revision>16</cp:revision>
  <dcterms:created xsi:type="dcterms:W3CDTF">2017-01-16T17:42:00Z</dcterms:created>
  <dcterms:modified xsi:type="dcterms:W3CDTF">2017-01-17T19:55:17Z</dcterms:modified>
</cp:coreProperties>
</file>